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81" r:id="rId5"/>
  </p:sldMasterIdLst>
  <p:notesMasterIdLst>
    <p:notesMasterId r:id="rId42"/>
  </p:notesMasterIdLst>
  <p:sldIdLst>
    <p:sldId id="258" r:id="rId6"/>
    <p:sldId id="311" r:id="rId7"/>
    <p:sldId id="306" r:id="rId8"/>
    <p:sldId id="294" r:id="rId9"/>
    <p:sldId id="295" r:id="rId10"/>
    <p:sldId id="305" r:id="rId11"/>
    <p:sldId id="307" r:id="rId12"/>
    <p:sldId id="308" r:id="rId13"/>
    <p:sldId id="263" r:id="rId14"/>
    <p:sldId id="264" r:id="rId15"/>
    <p:sldId id="266" r:id="rId16"/>
    <p:sldId id="267" r:id="rId17"/>
    <p:sldId id="268" r:id="rId18"/>
    <p:sldId id="269" r:id="rId19"/>
    <p:sldId id="270" r:id="rId20"/>
    <p:sldId id="271" r:id="rId21"/>
    <p:sldId id="272" r:id="rId22"/>
    <p:sldId id="273" r:id="rId23"/>
    <p:sldId id="274" r:id="rId24"/>
    <p:sldId id="275"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303" r:id="rId40"/>
    <p:sldId id="30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A57A77-0E60-45EE-92DD-4531E7381138}" type="datetimeFigureOut">
              <a:rPr lang="en-US" smtClean="0"/>
              <a:t>3/2/2022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29FB0-EE10-4AE1-8858-EFCB015B1B12}" type="slidenum">
              <a:rPr lang="en-US" smtClean="0"/>
              <a:t>‹#›</a:t>
            </a:fld>
            <a:endParaRPr lang="en-US"/>
          </a:p>
        </p:txBody>
      </p:sp>
    </p:spTree>
    <p:extLst>
      <p:ext uri="{BB962C8B-B14F-4D97-AF65-F5344CB8AC3E}">
        <p14:creationId xmlns:p14="http://schemas.microsoft.com/office/powerpoint/2010/main" val="206065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894E4129-1CF3-4215-ABAC-F9122F33AD28}" type="slidenum">
              <a:rPr kumimoji="0" lang="en-US" altLang="en-US" smtClean="0"/>
              <a:pPr>
                <a:spcBef>
                  <a:spcPct val="0"/>
                </a:spcBef>
              </a:pPr>
              <a:t>1</a:t>
            </a:fld>
            <a:endParaRPr kumimoji="0"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Uniformed Police to Present this slide and welcome the audience </a:t>
            </a:r>
          </a:p>
          <a:p>
            <a:r>
              <a:rPr lang="en-US" altLang="en-US" b="1" u="sng"/>
              <a:t>Substitute your own insignia  </a:t>
            </a:r>
          </a:p>
          <a:p>
            <a:r>
              <a:rPr lang="en-US" altLang="en-US"/>
              <a:t>(This presentation has been developed by the Colorado Community Technical Assistance Team of the Sex Offender Management Board pursuant to C.R.S. 16-13-904 (2). The CNTAT was developed at the request of the Chief’s/Sheriff’s Association to help with community notification since this is an unfunded mandate. Please refer to the Criteria, Protocol &amp; Procedures for Community Notification for SVPs in conducting this presentation. If it is your FIRST you MUST contact the SOMB at 303-239-4499 for assistance.)</a:t>
            </a:r>
          </a:p>
          <a:p>
            <a:endParaRPr lang="en-US" altLang="en-US"/>
          </a:p>
          <a:p>
            <a:r>
              <a:rPr lang="en-US" altLang="en-US"/>
              <a:t>Law enforcement has the option of revising the presentation at it’s discretion, but please be aware of the requirements of C.R.S. 16-13-904 (2) and legal liability. Furthermore, this presentation has been developed and revised over the years in conjunction with law enforcement officials based on years of experience with community notification and evidence based practices. The more slides that are taken out of this presentation tend to cause more questions from community members. There are trainer’s notes at the bottom of each slide to assist you in this presentation. It may be helpful to read from the notes or use them as talking points because reading the slides doesn’t present well. Please contact the Sex Offender Management Board for questions at 303-239-4499. </a:t>
            </a:r>
          </a:p>
          <a:p>
            <a:endParaRPr lang="en-US" altLang="en-US"/>
          </a:p>
          <a:p>
            <a:r>
              <a:rPr lang="en-US" altLang="en-US"/>
              <a:t>This presentation should be pre-empted by a pre-planning meeting so that all panel members are aware of their role in the meeting and are on the same page. You are encouraged to print this out with the trainer’s notes option and review it with all panel members prior to the meeting. For questions about this presentation or the Criteria and Protocol for Community Notification, please contact the Office of Sex Offender Management at the Division of Criminal Justice at 303-239-4499.</a:t>
            </a:r>
          </a:p>
        </p:txBody>
      </p:sp>
    </p:spTree>
    <p:extLst>
      <p:ext uri="{BB962C8B-B14F-4D97-AF65-F5344CB8AC3E}">
        <p14:creationId xmlns:p14="http://schemas.microsoft.com/office/powerpoint/2010/main" val="1010699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050"/>
          <p:cNvSpPr>
            <a:spLocks noGrp="1" noRot="1" noChangeAspect="1" noChangeArrowheads="1" noTextEdit="1"/>
          </p:cNvSpPr>
          <p:nvPr>
            <p:ph type="sldImg"/>
          </p:nvPr>
        </p:nvSpPr>
        <p:spPr>
          <a:ln/>
        </p:spPr>
      </p:sp>
      <p:sp>
        <p:nvSpPr>
          <p:cNvPr id="110595"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or Probation or CNTAT/SOMB or DA present this slide</a:t>
            </a:r>
            <a:endParaRPr lang="en-US" altLang="en-US" b="1"/>
          </a:p>
          <a:p>
            <a:r>
              <a:rPr lang="en-US" altLang="en-US" b="1"/>
              <a:t>Sex Offender Registration</a:t>
            </a:r>
            <a:endParaRPr lang="en-US" altLang="en-US"/>
          </a:p>
          <a:p>
            <a:pPr>
              <a:buFontTx/>
              <a:buChar char="•"/>
            </a:pPr>
            <a:r>
              <a:rPr lang="en-US" altLang="en-US"/>
              <a:t>Those who were convicted on or after 1/1/91 of an unlawful sexual offense in Colorado or any other state. </a:t>
            </a:r>
          </a:p>
          <a:p>
            <a:pPr>
              <a:buFontTx/>
              <a:buChar char="•"/>
            </a:pPr>
            <a:r>
              <a:rPr lang="en-US" altLang="en-US"/>
              <a:t>Released from the Dept of Corrections after 1/1/91 after serving a sentence for an unlawful sexual offense.</a:t>
            </a:r>
          </a:p>
          <a:p>
            <a:pPr>
              <a:buFontTx/>
              <a:buChar char="•"/>
            </a:pPr>
            <a:r>
              <a:rPr lang="en-US" altLang="en-US"/>
              <a:t>Colorado includes a broader range required to register than are required federally. Colorado registration requirements include guilty pleas, nolo contendre, deferred judgments, adjudications and factual basis findings.</a:t>
            </a:r>
          </a:p>
          <a:p>
            <a:pPr>
              <a:buFontTx/>
              <a:buChar char="•"/>
            </a:pPr>
            <a:r>
              <a:rPr lang="en-US" altLang="en-US"/>
              <a:t>Registration may be required of juveniles and adults.</a:t>
            </a:r>
          </a:p>
          <a:p>
            <a:pPr>
              <a:buFontTx/>
              <a:buChar char="•"/>
            </a:pPr>
            <a:r>
              <a:rPr lang="en-US" altLang="en-US"/>
              <a:t>Adults can petition to be removed after 20 years, 10 years or 5 years (for misdemeanors).</a:t>
            </a:r>
          </a:p>
          <a:p>
            <a:pPr>
              <a:buFontTx/>
              <a:buChar char="•"/>
            </a:pPr>
            <a:r>
              <a:rPr lang="en-US" altLang="en-US"/>
              <a:t>Sexually Violent Predators and adults with multiple convictions register for life and CANNOT petition the courts regarding the cessation of registration.</a:t>
            </a:r>
          </a:p>
          <a:p>
            <a:pPr>
              <a:buFontTx/>
              <a:buChar char="•"/>
            </a:pPr>
            <a:r>
              <a:rPr lang="en-US" altLang="en-US"/>
              <a:t>Some juveniles can petition for an exception in limited cases.</a:t>
            </a:r>
          </a:p>
          <a:p>
            <a:pPr>
              <a:buFontTx/>
              <a:buChar char="•"/>
            </a:pPr>
            <a:r>
              <a:rPr lang="en-US" altLang="en-US"/>
              <a:t>Many juveniles can petition to be removed. </a:t>
            </a:r>
          </a:p>
          <a:p>
            <a:r>
              <a:rPr lang="en-US" altLang="en-US" b="1"/>
              <a:t>Lifetime Supervision-</a:t>
            </a:r>
            <a:r>
              <a:rPr lang="en-US" altLang="en-US"/>
              <a:t>Is an indeterminate sentence up to the offender’s lifetime.</a:t>
            </a:r>
            <a:endParaRPr lang="en-US" altLang="en-US" b="1"/>
          </a:p>
          <a:p>
            <a:endParaRPr lang="en-US" altLang="en-US"/>
          </a:p>
          <a:p>
            <a:endParaRPr lang="en-US" altLang="en-US"/>
          </a:p>
          <a:p>
            <a:endParaRPr lang="en-US" altLang="en-US"/>
          </a:p>
        </p:txBody>
      </p:sp>
    </p:spTree>
    <p:extLst>
      <p:ext uri="{BB962C8B-B14F-4D97-AF65-F5344CB8AC3E}">
        <p14:creationId xmlns:p14="http://schemas.microsoft.com/office/powerpoint/2010/main" val="2967879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27F47F97-67FB-4436-8CF4-6E29BF6AE4BE}" type="slidenum">
              <a:rPr kumimoji="0" lang="en-US" altLang="en-US" smtClean="0"/>
              <a:pPr>
                <a:spcBef>
                  <a:spcPct val="0"/>
                </a:spcBef>
              </a:pPr>
              <a:t>11</a:t>
            </a:fld>
            <a:endParaRPr kumimoji="0" lang="en-US" altLang="en-US"/>
          </a:p>
        </p:txBody>
      </p:sp>
      <p:sp>
        <p:nvSpPr>
          <p:cNvPr id="112643" name="Rectangle 1026"/>
          <p:cNvSpPr>
            <a:spLocks noGrp="1" noRot="1" noChangeAspect="1" noChangeArrowheads="1" noTextEdit="1"/>
          </p:cNvSpPr>
          <p:nvPr>
            <p:ph type="sldImg"/>
          </p:nvPr>
        </p:nvSpPr>
        <p:spPr>
          <a:ln/>
        </p:spPr>
      </p:sp>
      <p:sp>
        <p:nvSpPr>
          <p:cNvPr id="112644" name="Rectangle 1027"/>
          <p:cNvSpPr>
            <a:spLocks noGrp="1" noChangeArrowheads="1"/>
          </p:cNvSpPr>
          <p:nvPr>
            <p:ph type="body" idx="1"/>
          </p:nvPr>
        </p:nvSpPr>
        <p:spPr>
          <a:xfrm>
            <a:off x="914400" y="4419600"/>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b="1" u="sng"/>
              <a:t>DA, SOMB approved treatment provider, Probation/Parole or CNTAT/SOMB present the next several slides </a:t>
            </a:r>
            <a:endParaRPr lang="en-US" altLang="en-US"/>
          </a:p>
          <a:p>
            <a:pPr marL="228600" indent="-228600"/>
            <a:endParaRPr lang="en-US" altLang="en-US"/>
          </a:p>
          <a:p>
            <a:pPr marL="228600" indent="-228600"/>
            <a:r>
              <a:rPr lang="en-US" altLang="en-US"/>
              <a:t>All 50 states have some form of designation of the highest risk sex offender, like “SVP”  or it’s equivalent.  Some refer to them in levels or “tiers” with a numbering system.  Our state refers to them as SVP’s.  </a:t>
            </a:r>
            <a:r>
              <a:rPr lang="en-US" altLang="en-US" b="1" u="sng"/>
              <a:t>This is just a label, not a descriptor of a sexual offense.  </a:t>
            </a:r>
            <a:r>
              <a:rPr lang="en-US" altLang="en-US"/>
              <a:t>The research indicates the offender has the highest risk to commit a violent crime after release from incarceration.</a:t>
            </a:r>
          </a:p>
          <a:p>
            <a:pPr marL="228600" indent="-228600"/>
            <a:endParaRPr lang="en-US" altLang="en-US"/>
          </a:p>
          <a:p>
            <a:pPr marL="228600" indent="-228600"/>
            <a:endParaRPr lang="en-US" altLang="en-US"/>
          </a:p>
          <a:p>
            <a:pPr marL="228600" indent="-228600"/>
            <a:r>
              <a:rPr lang="en-US" altLang="en-US"/>
              <a:t>In order for a person to ever be assessed as an SVP, they must first meet the “date, crime and relationship” criteria.  They are as follows:</a:t>
            </a:r>
          </a:p>
          <a:p>
            <a:pPr marL="228600" indent="-228600"/>
            <a:endParaRPr lang="en-US" altLang="en-US"/>
          </a:p>
          <a:p>
            <a:pPr marL="228600" indent="-228600"/>
            <a:r>
              <a:rPr lang="en-US" altLang="en-US"/>
              <a:t>1.	The offender must be 18 years or older at the time they committed the crime, or if they are a juvenile, be tried as an adult, </a:t>
            </a:r>
          </a:p>
          <a:p>
            <a:pPr marL="228600" indent="-228600">
              <a:buFontTx/>
              <a:buChar char="•"/>
            </a:pPr>
            <a:endParaRPr lang="en-US" altLang="en-US"/>
          </a:p>
          <a:p>
            <a:pPr marL="228600" indent="-228600"/>
            <a:endParaRPr lang="en-US" altLang="en-US"/>
          </a:p>
        </p:txBody>
      </p:sp>
    </p:spTree>
    <p:extLst>
      <p:ext uri="{BB962C8B-B14F-4D97-AF65-F5344CB8AC3E}">
        <p14:creationId xmlns:p14="http://schemas.microsoft.com/office/powerpoint/2010/main" val="4146912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C273290D-7B04-4433-B564-CFB06C1D200C}" type="slidenum">
              <a:rPr kumimoji="0" lang="en-US" altLang="en-US" smtClean="0"/>
              <a:pPr>
                <a:spcBef>
                  <a:spcPct val="0"/>
                </a:spcBef>
              </a:pPr>
              <a:t>12</a:t>
            </a:fld>
            <a:endParaRPr kumimoji="0"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a:t>There are two ways in Colorado an individual can receive the label of SVP:  The first way is through the Colorado SVP Assessment tool.  </a:t>
            </a:r>
          </a:p>
          <a:p>
            <a:pPr marL="228600" indent="-228600"/>
            <a:r>
              <a:rPr lang="en-US" altLang="en-US"/>
              <a:t>The second way is if the offender is identified as an SVP, or its equivalent, in another state, and then moves here.  Our state will honor that designation, which is determined through CBI.  </a:t>
            </a:r>
          </a:p>
        </p:txBody>
      </p:sp>
    </p:spTree>
    <p:extLst>
      <p:ext uri="{BB962C8B-B14F-4D97-AF65-F5344CB8AC3E}">
        <p14:creationId xmlns:p14="http://schemas.microsoft.com/office/powerpoint/2010/main" val="3551943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DF44AE6F-18F8-4D81-939B-48A2D24550EA}" type="slidenum">
              <a:rPr kumimoji="0" lang="en-US" altLang="en-US" smtClean="0"/>
              <a:pPr>
                <a:spcBef>
                  <a:spcPct val="0"/>
                </a:spcBef>
              </a:pPr>
              <a:t>13</a:t>
            </a:fld>
            <a:endParaRPr kumimoji="0"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Colorado Revised Statute requires that an offender must meet specific criteria before undergoing the assessment.</a:t>
            </a:r>
          </a:p>
          <a:p>
            <a:endParaRPr lang="en-US" altLang="en-US"/>
          </a:p>
          <a:p>
            <a:endParaRPr lang="en-US" altLang="en-US"/>
          </a:p>
        </p:txBody>
      </p:sp>
    </p:spTree>
    <p:extLst>
      <p:ext uri="{BB962C8B-B14F-4D97-AF65-F5344CB8AC3E}">
        <p14:creationId xmlns:p14="http://schemas.microsoft.com/office/powerpoint/2010/main" val="693373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First, the offender must be an adult or if juvenile, tried as an adult</a:t>
            </a: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B1484A2D-730A-4F16-B466-C88CDF2C4B45}" type="slidenum">
              <a:rPr kumimoji="0" lang="en-US" altLang="en-US" smtClean="0"/>
              <a:pPr>
                <a:spcBef>
                  <a:spcPct val="0"/>
                </a:spcBef>
              </a:pPr>
              <a:t>14</a:t>
            </a:fld>
            <a:endParaRPr kumimoji="0" lang="en-US" altLang="en-US"/>
          </a:p>
        </p:txBody>
      </p:sp>
    </p:spTree>
    <p:extLst>
      <p:ext uri="{BB962C8B-B14F-4D97-AF65-F5344CB8AC3E}">
        <p14:creationId xmlns:p14="http://schemas.microsoft.com/office/powerpoint/2010/main" val="3630365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Second, the offender must have </a:t>
            </a:r>
            <a:r>
              <a:rPr lang="en-US" altLang="en-US" b="1" u="sng"/>
              <a:t>committed</a:t>
            </a:r>
            <a:r>
              <a:rPr lang="en-US" altLang="en-US"/>
              <a:t> the crime, on or after </a:t>
            </a:r>
            <a:r>
              <a:rPr lang="en-US" altLang="en-US" b="1"/>
              <a:t>July 1, l997</a:t>
            </a:r>
            <a:r>
              <a:rPr lang="en-US" altLang="en-US"/>
              <a:t>, and have been </a:t>
            </a:r>
            <a:r>
              <a:rPr lang="en-US" altLang="en-US" b="1" u="sng"/>
              <a:t>convicted</a:t>
            </a:r>
            <a:r>
              <a:rPr lang="en-US" altLang="en-US"/>
              <a:t> of the crime on or after </a:t>
            </a:r>
            <a:r>
              <a:rPr lang="en-US" altLang="en-US" b="1"/>
              <a:t>July 1, l999</a:t>
            </a:r>
            <a:r>
              <a:rPr lang="en-US" altLang="en-US"/>
              <a:t>.  </a:t>
            </a: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9A7F6126-036C-458A-B856-5C9BB2186BE0}" type="slidenum">
              <a:rPr kumimoji="0" lang="en-US" altLang="en-US" smtClean="0"/>
              <a:pPr>
                <a:spcBef>
                  <a:spcPct val="0"/>
                </a:spcBef>
              </a:pPr>
              <a:t>15</a:t>
            </a:fld>
            <a:endParaRPr kumimoji="0" lang="en-US" altLang="en-US"/>
          </a:p>
        </p:txBody>
      </p:sp>
    </p:spTree>
    <p:extLst>
      <p:ext uri="{BB962C8B-B14F-4D97-AF65-F5344CB8AC3E}">
        <p14:creationId xmlns:p14="http://schemas.microsoft.com/office/powerpoint/2010/main" val="1917867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Third, the conviction must be for either sex assault, unlawful sexual contact, sexual assault on a child, or sexual assault on a child position of trust. Conviction includes attempts, solicitation to commit, conspiracy to commit, nolo contendere, and deferred sentences. </a:t>
            </a: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A2080E95-9B27-444B-B687-10938A431FAA}" type="slidenum">
              <a:rPr kumimoji="0" lang="en-US" altLang="en-US" smtClean="0"/>
              <a:pPr>
                <a:spcBef>
                  <a:spcPct val="0"/>
                </a:spcBef>
              </a:pPr>
              <a:t>16</a:t>
            </a:fld>
            <a:endParaRPr kumimoji="0" lang="en-US" altLang="en-US"/>
          </a:p>
        </p:txBody>
      </p:sp>
    </p:spTree>
    <p:extLst>
      <p:ext uri="{BB962C8B-B14F-4D97-AF65-F5344CB8AC3E}">
        <p14:creationId xmlns:p14="http://schemas.microsoft.com/office/powerpoint/2010/main" val="2380400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Lastly, the offender had to either be a stranger to the victim or have promoted or established a relationship with the victim for the purposes of sexual victimization. A Sex Offender Management Board approved evaluator will help determine the relationship criteria but ultimately it is at the discretion of the Court/Parole Board pursuant decisions made in 2013 by the Colorado Supreme Court.  </a:t>
            </a: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55C71D26-3408-4C20-BB56-FA3FED5C09D8}" type="slidenum">
              <a:rPr kumimoji="0" lang="en-US" altLang="en-US" smtClean="0"/>
              <a:pPr>
                <a:spcBef>
                  <a:spcPct val="0"/>
                </a:spcBef>
              </a:pPr>
              <a:t>17</a:t>
            </a:fld>
            <a:endParaRPr kumimoji="0" lang="en-US" altLang="en-US"/>
          </a:p>
        </p:txBody>
      </p:sp>
    </p:spTree>
    <p:extLst>
      <p:ext uri="{BB962C8B-B14F-4D97-AF65-F5344CB8AC3E}">
        <p14:creationId xmlns:p14="http://schemas.microsoft.com/office/powerpoint/2010/main" val="3146441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If the offender meets all the criteria the offender must undergo the SVP Assessment. This typically occurs prior to sentencing. The assessment includes information about prior sex crime convictions, specific risk factors related to sexual reoffending, and severe mental illness.  </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30939BA4-62DE-420D-8FF7-ACB4EC05E439}" type="slidenum">
              <a:rPr kumimoji="0" lang="en-US" altLang="en-US" smtClean="0"/>
              <a:pPr>
                <a:spcBef>
                  <a:spcPct val="0"/>
                </a:spcBef>
              </a:pPr>
              <a:t>18</a:t>
            </a:fld>
            <a:endParaRPr kumimoji="0" lang="en-US" altLang="en-US"/>
          </a:p>
        </p:txBody>
      </p:sp>
    </p:spTree>
    <p:extLst>
      <p:ext uri="{BB962C8B-B14F-4D97-AF65-F5344CB8AC3E}">
        <p14:creationId xmlns:p14="http://schemas.microsoft.com/office/powerpoint/2010/main" val="336987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6C1B4DA3-F870-4B5C-B961-4CD52CC9AE5B}" type="slidenum">
              <a:rPr kumimoji="0" lang="en-US" altLang="en-US" smtClean="0"/>
              <a:pPr>
                <a:spcBef>
                  <a:spcPct val="0"/>
                </a:spcBef>
              </a:pPr>
              <a:t>19</a:t>
            </a:fld>
            <a:endParaRPr kumimoji="0"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Legal designation of SVP must be made by the Court/Parole Board. (i.e. an offender may score as one on the assessment but not be designated a SVP).</a:t>
            </a:r>
          </a:p>
          <a:p>
            <a:r>
              <a:rPr lang="en-US" altLang="en-US"/>
              <a:t>All designated SVP’s are subject to Community Notification Meetings. SVP is intended to be a lifetime designation.</a:t>
            </a:r>
          </a:p>
          <a:p>
            <a:endParaRPr lang="en-US" altLang="en-US"/>
          </a:p>
          <a:p>
            <a:endParaRPr lang="en-US" altLang="en-US"/>
          </a:p>
        </p:txBody>
      </p:sp>
    </p:spTree>
    <p:extLst>
      <p:ext uri="{BB962C8B-B14F-4D97-AF65-F5344CB8AC3E}">
        <p14:creationId xmlns:p14="http://schemas.microsoft.com/office/powerpoint/2010/main" val="88035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Yea, you are done and were a success!  </a:t>
            </a:r>
            <a:r>
              <a:rPr lang="en-US" altLang="en-US">
                <a:sym typeface="Wingdings" pitchFamily="2" charset="2"/>
              </a:rPr>
              <a:t></a:t>
            </a:r>
            <a:endParaRPr lang="en-US" altLang="en-US"/>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marL="0" marR="0" lvl="0" indent="0" algn="r" defTabSz="931863" rtl="0" eaLnBrk="0" fontAlgn="auto" latinLnBrk="0" hangingPunct="0">
              <a:lnSpc>
                <a:spcPct val="100000"/>
              </a:lnSpc>
              <a:spcBef>
                <a:spcPct val="0"/>
              </a:spcBef>
              <a:spcAft>
                <a:spcPts val="0"/>
              </a:spcAft>
              <a:buClrTx/>
              <a:buSzTx/>
              <a:buFontTx/>
              <a:buNone/>
              <a:tabLst/>
              <a:defRPr/>
            </a:pPr>
            <a:fld id="{E1DC80BB-C20F-4C4B-AE81-7FA7236BA849}"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931863" rtl="0" eaLnBrk="0" fontAlgn="auto" latinLnBrk="0" hangingPunct="0">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2667243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F2F462BD-4F40-4FFC-9BE7-0073D82B6865}" type="slidenum">
              <a:rPr kumimoji="0" lang="en-US" altLang="en-US" smtClean="0"/>
              <a:pPr>
                <a:spcBef>
                  <a:spcPct val="0"/>
                </a:spcBef>
              </a:pPr>
              <a:t>20</a:t>
            </a:fld>
            <a:endParaRPr kumimoji="0"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to present this slide</a:t>
            </a:r>
          </a:p>
          <a:p>
            <a:r>
              <a:rPr lang="en-US" altLang="en-US"/>
              <a:t>This is the process for community notification. Be sure to check out CBI’s web site.  If you wish, CBI offers you to subscribe to their e-mail list and receive e-mail notifications of any SVP’s. Can also give your website registry info. </a:t>
            </a:r>
          </a:p>
        </p:txBody>
      </p:sp>
    </p:spTree>
    <p:extLst>
      <p:ext uri="{BB962C8B-B14F-4D97-AF65-F5344CB8AC3E}">
        <p14:creationId xmlns:p14="http://schemas.microsoft.com/office/powerpoint/2010/main" val="2327668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SOMB Approved Treatment Provider or PO present this slide</a:t>
            </a:r>
          </a:p>
          <a:p>
            <a:r>
              <a:rPr lang="en-US" altLang="en-US"/>
              <a:t>Again, many folks think they can recognize what an offender looks like (</a:t>
            </a:r>
            <a:r>
              <a:rPr lang="en-US" altLang="en-US" b="1"/>
              <a:t>Remember the montage).</a:t>
            </a:r>
            <a:r>
              <a:rPr lang="en-US" altLang="en-US"/>
              <a:t> (Stress the point that they could be your relative;  friend;  teacher; mentor; coach; neighbor; babysitter; pastor; etc.)  Many have NEVER been convicted of anything in their lives, even a speeding ticket!  Most all sex crimes are crimes of violence, (even the “hands off” crimes), and are carefully thought out and planned. Most sex offenses are plans waiting to happen. (You don’t want to terrify the community, but make them aware and challenge their beliefs.) </a:t>
            </a:r>
          </a:p>
          <a:p>
            <a:endParaRPr lang="en-US" altLang="en-US"/>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BD820FB1-54DC-4E10-ACDE-2530886662D6}" type="slidenum">
              <a:rPr kumimoji="0" lang="en-US" altLang="en-US" smtClean="0"/>
              <a:pPr>
                <a:spcBef>
                  <a:spcPct val="0"/>
                </a:spcBef>
              </a:pPr>
              <a:t>21</a:t>
            </a:fld>
            <a:endParaRPr kumimoji="0" lang="en-US" altLang="en-US"/>
          </a:p>
        </p:txBody>
      </p:sp>
    </p:spTree>
    <p:extLst>
      <p:ext uri="{BB962C8B-B14F-4D97-AF65-F5344CB8AC3E}">
        <p14:creationId xmlns:p14="http://schemas.microsoft.com/office/powerpoint/2010/main" val="1239642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A56D2B46-F629-462E-8969-5A95005FFEC0}" type="slidenum">
              <a:rPr kumimoji="0" lang="en-US" altLang="en-US" smtClean="0"/>
              <a:pPr>
                <a:spcBef>
                  <a:spcPct val="0"/>
                </a:spcBef>
              </a:pPr>
              <a:t>22</a:t>
            </a:fld>
            <a:endParaRPr kumimoji="0"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SOMB Approved Treatment Provider or PO present this slide</a:t>
            </a:r>
          </a:p>
          <a:p>
            <a:r>
              <a:rPr lang="en-US" altLang="en-US"/>
              <a:t>Crossover behavior occurs when an offender acts outside of his or her usual deviant sexual interest. (e.g. a child molester commits rape) For instance, one study showed that 143 sex offenders in treatment at Colorado Department of Corrections underwent polygraph testing:  It was reported that of the “Rapists”…. 50% admitted to child victims; of the “Child Molesters”…. 82% admitted to adult victims; of those who assaulted non-relatives…. 62% admitted victims who were relatives (Ahlmeyer, Heil, McKee and English 2000).   Just because an offender is caught for one type of an offense, doesn’t eliminate or reduce the risk of committing a completely different type of offense. Just because someone was caught molesting a 6 year old girl, doesn’t mean the 14 year old boy, or adult female isn’t at risk of being harmed by the same offender.</a:t>
            </a:r>
          </a:p>
          <a:p>
            <a:r>
              <a:rPr lang="en-US" altLang="en-US"/>
              <a:t>It is still true that most sexual offenders are male, but female offenders comprise up to 10% of known sex offenders.  </a:t>
            </a:r>
          </a:p>
        </p:txBody>
      </p:sp>
    </p:spTree>
    <p:extLst>
      <p:ext uri="{BB962C8B-B14F-4D97-AF65-F5344CB8AC3E}">
        <p14:creationId xmlns:p14="http://schemas.microsoft.com/office/powerpoint/2010/main" val="2712114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SOMB Approved Treatment Provider or PO present this slide</a:t>
            </a:r>
          </a:p>
          <a:p>
            <a:r>
              <a:rPr lang="en-US" altLang="en-US"/>
              <a:t>(It is important to stress the “INADEQUACY” of residence restrictions.  THEY DON’T WORK!)  Sex crimes usually happen in the offender’s home or the victim’s home, which has nothing to do with living near a park, church, daycare center, etc.  (Begin planting the seed here on this slide, and later more will be said about residence restrictions.)</a:t>
            </a:r>
          </a:p>
          <a:p>
            <a:endParaRPr lang="en-US" altLang="en-US"/>
          </a:p>
          <a:p>
            <a:r>
              <a:rPr lang="en-US" altLang="en-US"/>
              <a:t>Research: http://dcj.state.co.us/odvsom/Sex_Offender/index.html , resources, reports, White Paper on the Use of Residence Restrictions as a Sex Offender Management Strategy (SOMB)</a:t>
            </a:r>
          </a:p>
          <a:p>
            <a:endParaRPr lang="en-US" altLang="en-US"/>
          </a:p>
          <a:p>
            <a:r>
              <a:rPr lang="en-US" altLang="en-US"/>
              <a:t>Even though stranger danger is real, stress the most dangerous person might be the one you are currently allowing babysit your child!  When is the last time anyone in the audience has checked the sex offender registration list?</a:t>
            </a:r>
          </a:p>
          <a:p>
            <a:endParaRPr lang="en-US" altLang="en-US"/>
          </a:p>
          <a:p>
            <a:r>
              <a:rPr lang="en-US" altLang="en-US"/>
              <a:t>Research re:  victim knows offender:  Douglas, Emily, and Finkelhor, D., Childhood sexual abuse fact sheet http://www.unh.edu/ccrc/factsheet/pdf/childhoodSexualAbuseFactSheet.pdf</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92D5FDFF-4FFC-4CFB-8344-387473B081FD}" type="slidenum">
              <a:rPr kumimoji="0" lang="en-US" altLang="en-US" smtClean="0"/>
              <a:pPr>
                <a:spcBef>
                  <a:spcPct val="0"/>
                </a:spcBef>
              </a:pPr>
              <a:t>23</a:t>
            </a:fld>
            <a:endParaRPr kumimoji="0" lang="en-US" altLang="en-US"/>
          </a:p>
        </p:txBody>
      </p:sp>
    </p:spTree>
    <p:extLst>
      <p:ext uri="{BB962C8B-B14F-4D97-AF65-F5344CB8AC3E}">
        <p14:creationId xmlns:p14="http://schemas.microsoft.com/office/powerpoint/2010/main" val="3021540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88CADF38-9B7B-45F9-9FA7-0A1913503B55}" type="slidenum">
              <a:rPr kumimoji="0" lang="en-US" altLang="en-US" smtClean="0"/>
              <a:pPr>
                <a:spcBef>
                  <a:spcPct val="0"/>
                </a:spcBef>
              </a:pPr>
              <a:t>24</a:t>
            </a:fld>
            <a:endParaRPr kumimoji="0" lang="en-US" alt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to present this slide</a:t>
            </a:r>
          </a:p>
          <a:p>
            <a:r>
              <a:rPr lang="en-US" altLang="en-US"/>
              <a:t>(stranger = people slightly known or unknown to the victim. )</a:t>
            </a:r>
          </a:p>
          <a:p>
            <a:r>
              <a:rPr lang="en-US" altLang="en-US"/>
              <a:t>(It is important to stress to the public that most victims know their offenders!) Though “stranger danger” is real, the most dangerous offender is the one still offending, and statistically speaking, the victim already knows.</a:t>
            </a:r>
          </a:p>
          <a:p>
            <a:r>
              <a:rPr lang="en-US" altLang="en-US"/>
              <a:t>Stranger abductions are popular to the media due to the rarity in which it occurs.  Sexual assault by people familiar to the child is quite common.  The greatest threat may be in our own homes.</a:t>
            </a:r>
          </a:p>
          <a:p>
            <a:r>
              <a:rPr lang="en-US" altLang="en-US"/>
              <a:t>"Family kidnapping" accounts for nearly 50% of all child kidnappings. </a:t>
            </a:r>
          </a:p>
          <a:p>
            <a:r>
              <a:rPr lang="en-US" altLang="en-US"/>
              <a:t>"Acquaintance kidnapping" (kidnapping by person(s) known to the family account for over 25% of all child kidnappings) This and the following bullets came out of the FBI US Department of Justice Statistics</a:t>
            </a:r>
          </a:p>
          <a:p>
            <a:r>
              <a:rPr lang="en-US" altLang="en-US"/>
              <a:t>"Stranger kidnapping" accounts for nearly 25% of all child kidnappings. </a:t>
            </a:r>
          </a:p>
          <a:p>
            <a:r>
              <a:rPr lang="en-US" altLang="en-US"/>
              <a:t>Kidnappings account for 2% of all reported violent crimes against juveniles. </a:t>
            </a:r>
          </a:p>
          <a:p>
            <a:r>
              <a:rPr lang="en-US" altLang="en-US"/>
              <a:t>National Center for Missing and Exploited Children report each year approx. 100 children nationwide abducted by strangers.</a:t>
            </a:r>
          </a:p>
          <a:p>
            <a:r>
              <a:rPr lang="en-US" altLang="en-US"/>
              <a:t>Young children are especially more likely to be victimized by a family member (Snyder 2000)</a:t>
            </a:r>
          </a:p>
          <a:p>
            <a:r>
              <a:rPr lang="en-US" altLang="en-US"/>
              <a:t>US Justice Dept. reports each year there are 60,000 to 70,000 arrests for sexual abuse crimes and of that 115 account for stranger abductions.</a:t>
            </a:r>
          </a:p>
          <a:p>
            <a:endParaRPr lang="en-US" altLang="en-US"/>
          </a:p>
          <a:p>
            <a:endParaRPr lang="en-US" altLang="en-US"/>
          </a:p>
          <a:p>
            <a:endParaRPr lang="en-US" altLang="en-US"/>
          </a:p>
        </p:txBody>
      </p:sp>
    </p:spTree>
    <p:extLst>
      <p:ext uri="{BB962C8B-B14F-4D97-AF65-F5344CB8AC3E}">
        <p14:creationId xmlns:p14="http://schemas.microsoft.com/office/powerpoint/2010/main" val="3201499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sz="2900" b="1" u="sng" dirty="0"/>
              <a:t>LE to present this slide</a:t>
            </a:r>
          </a:p>
          <a:p>
            <a:pPr>
              <a:defRPr/>
            </a:pPr>
            <a:r>
              <a:rPr lang="en-US" sz="2900" dirty="0"/>
              <a:t>A 1997 study shows that in 90 percent of sex offenses committed against children less than 12 years old, the child knew the offender. Three years later, in 2000, that number had increased to 93% known to the child. </a:t>
            </a:r>
          </a:p>
          <a:p>
            <a:pPr>
              <a:defRPr/>
            </a:pPr>
            <a:endParaRPr lang="en-US" sz="2900" dirty="0"/>
          </a:p>
          <a:p>
            <a:pPr>
              <a:defRPr/>
            </a:pPr>
            <a:r>
              <a:rPr lang="en-US" sz="2900" dirty="0"/>
              <a:t>Only 7% of the perpetrators of child victims were strangers</a:t>
            </a:r>
          </a:p>
          <a:p>
            <a:pPr lvl="1">
              <a:defRPr/>
            </a:pPr>
            <a:r>
              <a:rPr lang="en-US" sz="2600" dirty="0"/>
              <a:t>34.2% were family members and </a:t>
            </a:r>
          </a:p>
          <a:p>
            <a:pPr lvl="1">
              <a:defRPr/>
            </a:pPr>
            <a:r>
              <a:rPr lang="en-US" sz="2600" dirty="0"/>
              <a:t>58.7% were acquaintances</a:t>
            </a:r>
          </a:p>
          <a:p>
            <a:pPr>
              <a:defRPr/>
            </a:pPr>
            <a:endParaRPr lang="en-US" dirty="0"/>
          </a:p>
          <a:p>
            <a:pPr>
              <a:defRPr/>
            </a:pPr>
            <a:r>
              <a:rPr lang="en-US" dirty="0"/>
              <a:t>Make the point with the public that their children have a greater chance of being sexually assaulted by a relative or acquaintance than they do by a stranger.  We do our children a great disservice when we only talk to them about stranger danger because when the abuser is someone they know, love or trust, the child suddenly wonders what they did wrong to be victimized. We should be teaching children to communicate with mom and/or dad if anyone touches them where their bathing suit covers, or in a way that makes them feel uncomfortable, regardless of who it is. </a:t>
            </a:r>
          </a:p>
          <a:p>
            <a:pPr>
              <a:defRPr/>
            </a:pPr>
            <a:endParaRPr lang="en-US" dirty="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7EC3DAEE-54C8-4C9D-8DFF-4395E5C263B4}" type="slidenum">
              <a:rPr kumimoji="0" lang="en-US" altLang="en-US" smtClean="0"/>
              <a:pPr>
                <a:spcBef>
                  <a:spcPct val="0"/>
                </a:spcBef>
              </a:pPr>
              <a:t>25</a:t>
            </a:fld>
            <a:endParaRPr kumimoji="0" lang="en-US" altLang="en-US"/>
          </a:p>
        </p:txBody>
      </p:sp>
    </p:spTree>
    <p:extLst>
      <p:ext uri="{BB962C8B-B14F-4D97-AF65-F5344CB8AC3E}">
        <p14:creationId xmlns:p14="http://schemas.microsoft.com/office/powerpoint/2010/main" val="3048245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26"/>
          <p:cNvSpPr>
            <a:spLocks noGrp="1" noRot="1" noChangeAspect="1" noChangeArrowheads="1" noTextEdit="1"/>
          </p:cNvSpPr>
          <p:nvPr>
            <p:ph type="sldImg"/>
          </p:nvPr>
        </p:nvSpPr>
        <p:spPr>
          <a:ln/>
        </p:spPr>
      </p:sp>
      <p:sp>
        <p:nvSpPr>
          <p:cNvPr id="13107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TO Present next 3 slides</a:t>
            </a:r>
            <a:endParaRPr lang="en-US" altLang="en-US"/>
          </a:p>
          <a:p>
            <a:r>
              <a:rPr lang="en-US" altLang="en-US"/>
              <a:t>This is really important for parents to teach their teenagers, who may be attending parties and/or getting intoxicated.</a:t>
            </a:r>
          </a:p>
        </p:txBody>
      </p:sp>
    </p:spTree>
    <p:extLst>
      <p:ext uri="{BB962C8B-B14F-4D97-AF65-F5344CB8AC3E}">
        <p14:creationId xmlns:p14="http://schemas.microsoft.com/office/powerpoint/2010/main" val="2379845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V = under 15; Offender at least 4 years more (but less than 17)</a:t>
            </a:r>
          </a:p>
          <a:p>
            <a:r>
              <a:rPr lang="en-US" altLang="en-US"/>
              <a:t>V = at least 15, but less than 17, and offender 10 years older than victim and not spouse or of custody, etc.</a:t>
            </a:r>
          </a:p>
          <a:p>
            <a:r>
              <a:rPr lang="en-US" altLang="en-US"/>
              <a:t>Again, parents and teens should know this information.</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27007FEA-34B7-474B-B050-75DEEC34BE6F}" type="slidenum">
              <a:rPr kumimoji="0" lang="en-US" altLang="en-US" smtClean="0"/>
              <a:pPr>
                <a:spcBef>
                  <a:spcPct val="0"/>
                </a:spcBef>
              </a:pPr>
              <a:t>27</a:t>
            </a:fld>
            <a:endParaRPr kumimoji="0" lang="en-US" altLang="en-US"/>
          </a:p>
        </p:txBody>
      </p:sp>
    </p:spTree>
    <p:extLst>
      <p:ext uri="{BB962C8B-B14F-4D97-AF65-F5344CB8AC3E}">
        <p14:creationId xmlns:p14="http://schemas.microsoft.com/office/powerpoint/2010/main" val="3518553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CRS 18-3-405.4   Sexting is a problem</a:t>
            </a:r>
          </a:p>
          <a:p>
            <a:r>
              <a:rPr lang="en-US" altLang="en-US"/>
              <a:t>** </a:t>
            </a:r>
            <a:r>
              <a:rPr lang="en-US" altLang="en-US" b="1"/>
              <a:t>Approximately 1 in 7 (13%) youth Internet users received unwanted sexual solicitations.</a:t>
            </a:r>
          </a:p>
          <a:p>
            <a:r>
              <a:rPr lang="en-US" altLang="en-US" b="1"/>
              <a:t>4% of youth Internet users received aggressive solicitations, in which solicitors made or attempted to make offline contact with youth.</a:t>
            </a:r>
          </a:p>
          <a:p>
            <a:r>
              <a:rPr lang="en-US" altLang="en-US" b="1"/>
              <a:t>9% of youth Internet users had been exposed to distressing sexual material while online. </a:t>
            </a:r>
          </a:p>
          <a:p>
            <a:r>
              <a:rPr lang="en-US" altLang="en-US"/>
              <a:t>Wolak, J., Mitchell, L., Finkelhor, D. Online Victimization of Youth:  Five Years Later, National Center for Missing &amp; Exploited Childlren, 2006, Available online: http://www.missingkids.com/en_US/publications/NC167.pdf</a:t>
            </a:r>
          </a:p>
          <a:p>
            <a:r>
              <a:rPr lang="en-US" altLang="en-US"/>
              <a:t>Are sexting citations.</a:t>
            </a:r>
          </a:p>
          <a:p>
            <a:r>
              <a:rPr lang="en-US" altLang="en-US"/>
              <a:t>18-6-403 (3) (a), a class 3 felony if committed by an adult, or Sexual Exploitation of a Child under section 18-6-403 (3) (b.5) a class 6 felony if committed by an adult. </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E9BD762A-57BB-4637-AA3A-A14AE7A04BD6}" type="slidenum">
              <a:rPr kumimoji="0" lang="en-US" altLang="en-US" smtClean="0"/>
              <a:pPr>
                <a:spcBef>
                  <a:spcPct val="0"/>
                </a:spcBef>
              </a:pPr>
              <a:t>28</a:t>
            </a:fld>
            <a:endParaRPr kumimoji="0" lang="en-US" altLang="en-US"/>
          </a:p>
        </p:txBody>
      </p:sp>
    </p:spTree>
    <p:extLst>
      <p:ext uri="{BB962C8B-B14F-4D97-AF65-F5344CB8AC3E}">
        <p14:creationId xmlns:p14="http://schemas.microsoft.com/office/powerpoint/2010/main" val="4107179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83B5F2B4-AA71-4D64-8C8E-19D05E124704}" type="slidenum">
              <a:rPr kumimoji="0" lang="en-US" altLang="en-US" smtClean="0"/>
              <a:pPr>
                <a:spcBef>
                  <a:spcPct val="0"/>
                </a:spcBef>
              </a:pPr>
              <a:t>30</a:t>
            </a:fld>
            <a:endParaRPr kumimoji="0"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Probation/Parole present next 2 slides</a:t>
            </a:r>
            <a:r>
              <a:rPr lang="en-US" altLang="en-US"/>
              <a:t>   </a:t>
            </a:r>
          </a:p>
          <a:p>
            <a:r>
              <a:rPr lang="en-US" altLang="en-US"/>
              <a:t>(In this slide you are just going over what Colorado’s form of supervision looks like.  You will review the </a:t>
            </a:r>
            <a:r>
              <a:rPr lang="en-US" altLang="en-US" u="sng"/>
              <a:t>specific</a:t>
            </a:r>
            <a:r>
              <a:rPr lang="en-US" altLang="en-US"/>
              <a:t> conditions of the SVP, once we have introduced the subject of the meeting.) </a:t>
            </a:r>
          </a:p>
          <a:p>
            <a:r>
              <a:rPr lang="en-US" altLang="en-US"/>
              <a:t>65% of sex offenders in Colorado are sentenced to community supervision but the majority of registered sex offenders in Colorado are not under supervision (approximately 5,000 supervised of over 16,000 registered)</a:t>
            </a:r>
          </a:p>
          <a:p>
            <a:endParaRPr lang="en-US" altLang="en-US"/>
          </a:p>
          <a:p>
            <a:r>
              <a:rPr lang="en-US" altLang="en-US"/>
              <a:t>Emphasize that supervision is intensive and collaborative and difficult but not impossible. The focus is community and victim safety before offender needs. Risk and needs are constantly assessed and responded to in order to feasibly mange the offender. </a:t>
            </a:r>
          </a:p>
        </p:txBody>
      </p:sp>
    </p:spTree>
    <p:extLst>
      <p:ext uri="{BB962C8B-B14F-4D97-AF65-F5344CB8AC3E}">
        <p14:creationId xmlns:p14="http://schemas.microsoft.com/office/powerpoint/2010/main" val="3991183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D49AF338-C13D-4EF5-907C-4DF97BE1F7DE}" type="slidenum">
              <a:rPr kumimoji="0" lang="en-US" altLang="en-US" smtClean="0"/>
              <a:pPr>
                <a:spcBef>
                  <a:spcPct val="0"/>
                </a:spcBef>
              </a:pPr>
              <a:t>3</a:t>
            </a:fld>
            <a:endParaRPr kumimoji="0" lang="en-US" alt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to present this slide</a:t>
            </a:r>
          </a:p>
          <a:p>
            <a:r>
              <a:rPr lang="en-US" altLang="en-US"/>
              <a:t>“We just want to remind the audience the need for their support, that vigilantism is counterproductive because unstable offenders are more likely to reoffend, and that sex offenders have legal rights regardless of how citizens feel about them.” </a:t>
            </a:r>
          </a:p>
        </p:txBody>
      </p:sp>
    </p:spTree>
    <p:extLst>
      <p:ext uri="{BB962C8B-B14F-4D97-AF65-F5344CB8AC3E}">
        <p14:creationId xmlns:p14="http://schemas.microsoft.com/office/powerpoint/2010/main" val="2675333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9A141CAE-9036-42B6-B28F-FDA230949480}" type="slidenum">
              <a:rPr kumimoji="0" lang="en-US" altLang="en-US" smtClean="0"/>
              <a:pPr>
                <a:spcBef>
                  <a:spcPct val="0"/>
                </a:spcBef>
              </a:pPr>
              <a:t>31</a:t>
            </a:fld>
            <a:endParaRPr kumimoji="0" lang="en-US" altLang="en-US"/>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r>
              <a:rPr lang="en-US" altLang="en-US"/>
              <a:t>This is a diagram of what the containment approach looks like.  Community members can be the eyes and ears for LE or the supervising officer. Explain that supervision requires collaboration from all members in order to effectively contain an offender.</a:t>
            </a:r>
          </a:p>
        </p:txBody>
      </p:sp>
    </p:spTree>
    <p:extLst>
      <p:ext uri="{BB962C8B-B14F-4D97-AF65-F5344CB8AC3E}">
        <p14:creationId xmlns:p14="http://schemas.microsoft.com/office/powerpoint/2010/main" val="1124160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A Victim Advocate or LE or DA can present the next 3 slides: </a:t>
            </a:r>
          </a:p>
          <a:p>
            <a:r>
              <a:rPr lang="en-US" altLang="en-US"/>
              <a:t>(Keep in mind you are wanting to dispel myths about victims as well.) Unfortunately, in society victim blaming is common. An example of victim blaming is looking at how some teenage girls dress these days, (which is our culture).  They are not “asking for it”, they are dressing like most other teenagers.  Offenders still have a choice to commit a sex crime.  Most victims do not sustain physical injuries that you can see with your eye.  Most injuries are internal, and life long sustaining damage to the soul.</a:t>
            </a: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16D0D1F3-B76F-40E6-81BF-96C155C5D881}" type="slidenum">
              <a:rPr kumimoji="0" lang="en-US" altLang="en-US" smtClean="0"/>
              <a:pPr>
                <a:spcBef>
                  <a:spcPct val="0"/>
                </a:spcBef>
              </a:pPr>
              <a:t>32</a:t>
            </a:fld>
            <a:endParaRPr kumimoji="0" lang="en-US" altLang="en-US"/>
          </a:p>
        </p:txBody>
      </p:sp>
    </p:spTree>
    <p:extLst>
      <p:ext uri="{BB962C8B-B14F-4D97-AF65-F5344CB8AC3E}">
        <p14:creationId xmlns:p14="http://schemas.microsoft.com/office/powerpoint/2010/main" val="3082486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C4883C90-0297-431F-9970-60B08C516EB9}" type="slidenum">
              <a:rPr kumimoji="0" lang="en-US" altLang="en-US" smtClean="0"/>
              <a:pPr>
                <a:spcBef>
                  <a:spcPct val="0"/>
                </a:spcBef>
              </a:pPr>
              <a:t>33</a:t>
            </a:fld>
            <a:endParaRPr kumimoji="0"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Colorado is a state that considers victim and community needs and safety first.  </a:t>
            </a:r>
          </a:p>
          <a:p>
            <a:r>
              <a:rPr lang="en-US" altLang="en-US"/>
              <a:t>(The second bullet is especially important, since most victims are assaulted by someone they know. These are not all inclusive lists but highlights.) </a:t>
            </a:r>
          </a:p>
        </p:txBody>
      </p:sp>
    </p:spTree>
    <p:extLst>
      <p:ext uri="{BB962C8B-B14F-4D97-AF65-F5344CB8AC3E}">
        <p14:creationId xmlns:p14="http://schemas.microsoft.com/office/powerpoint/2010/main" val="613971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73F3ABCD-FCC5-4CCC-9986-D9B9A3E38961}" type="slidenum">
              <a:rPr kumimoji="0" lang="en-US" altLang="en-US" smtClean="0"/>
              <a:pPr>
                <a:spcBef>
                  <a:spcPct val="0"/>
                </a:spcBef>
              </a:pPr>
              <a:t>34</a:t>
            </a:fld>
            <a:endParaRPr kumimoji="0" lang="en-US" alt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It is really important to stress that all victims need support regardless of the situation.</a:t>
            </a:r>
          </a:p>
          <a:p>
            <a:endParaRPr lang="en-US" altLang="en-US"/>
          </a:p>
        </p:txBody>
      </p:sp>
    </p:spTree>
    <p:extLst>
      <p:ext uri="{BB962C8B-B14F-4D97-AF65-F5344CB8AC3E}">
        <p14:creationId xmlns:p14="http://schemas.microsoft.com/office/powerpoint/2010/main" val="1539620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B5B7CBB4-A1F3-47F7-AA6D-DD0B6D0978B9}" type="slidenum">
              <a:rPr kumimoji="0" lang="en-US" altLang="en-US" smtClean="0"/>
              <a:pPr>
                <a:spcBef>
                  <a:spcPct val="0"/>
                </a:spcBef>
              </a:pPr>
              <a:t>35</a:t>
            </a:fld>
            <a:endParaRPr kumimoji="0" lang="en-US" alt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present this slide</a:t>
            </a:r>
          </a:p>
          <a:p>
            <a:r>
              <a:rPr lang="en-US" altLang="en-US"/>
              <a:t>This is a point where LE can inform audience about what LE does and can do regarding SVP.  This is especially important if the offender is NOT on any form of supervision.  The more LE can share about what they do to maintain some form of awareness of the SVP, the more it might quell some fears of the offender.  Especially let the audience know that LE makes PERSONAL residence verification and what the consequences are to the SVP if they fail to comply.</a:t>
            </a:r>
            <a:endParaRPr lang="en-US" altLang="en-US" b="1" u="sng"/>
          </a:p>
        </p:txBody>
      </p:sp>
    </p:spTree>
    <p:extLst>
      <p:ext uri="{BB962C8B-B14F-4D97-AF65-F5344CB8AC3E}">
        <p14:creationId xmlns:p14="http://schemas.microsoft.com/office/powerpoint/2010/main" val="552314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or Vic Advocate present this slide</a:t>
            </a:r>
          </a:p>
          <a:p>
            <a:r>
              <a:rPr lang="en-US" altLang="en-US"/>
              <a:t>“What can citizens DO?  </a:t>
            </a:r>
          </a:p>
          <a:p>
            <a:r>
              <a:rPr lang="en-US" altLang="en-US" b="1"/>
              <a:t>One tip is to check the sex offender registry before their kids attend an overnight, birthday party, etc. of a friend whom they do not know.</a:t>
            </a:r>
          </a:p>
          <a:p>
            <a:r>
              <a:rPr lang="en-US" altLang="en-US" b="1"/>
              <a:t>Here are some resources:  Dru Sjodin’s website takes you to the agreement of conditions of use page and has great safety and education information, as well as the registry. The SOMB website has a lot of information about sex offenders under the resources, community education tab.” </a:t>
            </a:r>
            <a:endParaRPr lang="en-US" altLang="en-US"/>
          </a:p>
          <a:p>
            <a:r>
              <a:rPr lang="en-US" altLang="en-US"/>
              <a:t>“The National Sexual Assault Hotline is confidential and information can be provided anonymously.”</a:t>
            </a:r>
          </a:p>
          <a:p>
            <a:r>
              <a:rPr lang="en-US" altLang="en-US"/>
              <a:t>(Other references for education, as well as the bottom web address is Colorado for sex offender registry)</a:t>
            </a: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55BA408D-3511-4709-80E0-FE7E8FD23DDB}" type="slidenum">
              <a:rPr kumimoji="0" lang="en-US" altLang="en-US" smtClean="0"/>
              <a:pPr>
                <a:spcBef>
                  <a:spcPct val="0"/>
                </a:spcBef>
              </a:pPr>
              <a:t>36</a:t>
            </a:fld>
            <a:endParaRPr kumimoji="0" lang="en-US" altLang="en-US"/>
          </a:p>
        </p:txBody>
      </p:sp>
    </p:spTree>
    <p:extLst>
      <p:ext uri="{BB962C8B-B14F-4D97-AF65-F5344CB8AC3E}">
        <p14:creationId xmlns:p14="http://schemas.microsoft.com/office/powerpoint/2010/main" val="2292113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5061E56D-B762-4AE0-894D-77888615666D}" type="slidenum">
              <a:rPr kumimoji="0" lang="en-US" altLang="en-US" smtClean="0"/>
              <a:pPr>
                <a:spcBef>
                  <a:spcPct val="0"/>
                </a:spcBef>
              </a:pPr>
              <a:t>4</a:t>
            </a:fld>
            <a:endParaRPr kumimoji="0" lang="en-US" alt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to present next 2 slides</a:t>
            </a:r>
            <a:r>
              <a:rPr lang="en-US" altLang="en-US"/>
              <a:t>. </a:t>
            </a:r>
          </a:p>
          <a:p>
            <a:r>
              <a:rPr lang="en-US" altLang="en-US"/>
              <a:t>(Sometimes a safety officer has presented this slide.  The purpose of this slide is to remind the community of their role, and it is safer for them to offer “support” to LE in maintaining the stability of the SVP and other sex offenders living in their community.)  Proximity Laws don’t work very well, and eventually offenders have proven they will stop registering, which elevates the risk to the community.</a:t>
            </a:r>
          </a:p>
          <a:p>
            <a:r>
              <a:rPr lang="en-US" altLang="en-US"/>
              <a:t>A victim is a victim in this town, or another town.  Do we really want to push an offender out of our town just so they can victimize someone else?  Why not deal with the problem, and assist the supervision team in reducing the offenders’ risk to re-offend.</a:t>
            </a:r>
          </a:p>
        </p:txBody>
      </p:sp>
    </p:spTree>
    <p:extLst>
      <p:ext uri="{BB962C8B-B14F-4D97-AF65-F5344CB8AC3E}">
        <p14:creationId xmlns:p14="http://schemas.microsoft.com/office/powerpoint/2010/main" val="2383288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t>(A good place to give some education regarding residence restrictions.)  </a:t>
            </a:r>
          </a:p>
          <a:p>
            <a:r>
              <a:rPr lang="en-US" altLang="en-US" sz="1000"/>
              <a:t>Approximately 22 States and hundreds of municipalities have passed ordinances prohibiting sex offenders from residing within a certain distance from schools, parks, or other areas children congregate. Colorado as a state does not have a residency restriction but 5 local jurisdictions have municipal ordinances. One of which was successfully sued by the ACLU due to constitutional issues costing that jurisdiction over 1.5 million dollars. There is no evidence that residence restrictions prevent repeat sex crimes.  There is evidence, however, that residence restrictions make sex offenders disappear and remove protective factors that impact recidivism. In fact, those who were initially advocating for the law, are now actively trying to rescind it.</a:t>
            </a:r>
          </a:p>
          <a:p>
            <a:r>
              <a:rPr lang="en-US" altLang="en-US" sz="1000"/>
              <a:t>Minnesota Dept. of Corrections studied residence restrictions by evaluating 224 sexual offenders who were arrested for a repeat sex crime when they were released from prison between l990 and 2002, and who were re-incarcerated by 2006 for a new sex crime.  NONE of the sex offenses would have likely been deterred by residence restriction.  They found that over 65% of the sex crimes the victim KNEW the offender,  and the other 35% of crimes occurred by being apprehended on the street, in a bar, or by breaking into the home. None of the cases involved an offender who developed victim contact near a school, park, or day care center.  In fact, 57% of those cases used a ruse to gain contact with their victim. (Crime and Justice, DCJ, ORS, 2007)</a:t>
            </a:r>
          </a:p>
          <a:p>
            <a:r>
              <a:rPr lang="en-US" altLang="en-US" sz="1000"/>
              <a:t>Within 6 months of the implementation of the State of Iowa’s 2,000 foot residence restriction law, thousands of sex offenders became homeless or transient.  The number of sex offenders who did not register, and could not be located more than doubled. (Iowa County Attorneys Association, 2006)</a:t>
            </a:r>
          </a:p>
          <a:p>
            <a:r>
              <a:rPr lang="en-US" altLang="en-US" sz="1000"/>
              <a:t>The assumption that children are at great risk posed by sexual offenders lurking in schoolyards, playgrounds, etc, is misleading, and can create a false sense of security.  Remember, most sexual abuse occurs by someone the victim knows, and we are at greatest risk at home, or with those we already know.</a:t>
            </a:r>
          </a:p>
        </p:txBody>
      </p:sp>
    </p:spTree>
    <p:extLst>
      <p:ext uri="{BB962C8B-B14F-4D97-AF65-F5344CB8AC3E}">
        <p14:creationId xmlns:p14="http://schemas.microsoft.com/office/powerpoint/2010/main" val="2958170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5B0C1C43-D97E-4800-9DA0-E9554EB23119}" type="slidenum">
              <a:rPr kumimoji="0" lang="en-US" altLang="en-US" smtClean="0"/>
              <a:pPr>
                <a:spcBef>
                  <a:spcPct val="0"/>
                </a:spcBef>
              </a:pPr>
              <a:t>6</a:t>
            </a:fld>
            <a:endParaRPr kumimoji="0" lang="en-US" alt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present this slide</a:t>
            </a:r>
          </a:p>
          <a:p>
            <a:r>
              <a:rPr lang="en-US" altLang="en-US"/>
              <a:t>(Again, it’s important to stress that the most dangerous offender out there is the one who is NOT identified not registered, NOT in treatment or under any form of supervision.  With the audience ‘armed’ with new information about offender and victim characteristics, perhaps they can begin to think more critically about persons whom they know that MIGHT be an offender!)  “The SVP is NOT the only dangerous person out there. There are unidentified offenders not yet caught and offenders who are registering that they should also be cautious of.”</a:t>
            </a:r>
          </a:p>
        </p:txBody>
      </p:sp>
    </p:spTree>
    <p:extLst>
      <p:ext uri="{BB962C8B-B14F-4D97-AF65-F5344CB8AC3E}">
        <p14:creationId xmlns:p14="http://schemas.microsoft.com/office/powerpoint/2010/main" val="1056319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04B7D944-A66A-488C-9C92-3245916B53FE}" type="slidenum">
              <a:rPr kumimoji="0" lang="en-US" altLang="en-US" smtClean="0"/>
              <a:pPr>
                <a:spcBef>
                  <a:spcPct val="0"/>
                </a:spcBef>
              </a:pPr>
              <a:t>7</a:t>
            </a:fld>
            <a:endParaRPr kumimoji="0" lang="en-US" alt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A victim advocate or therapist, or a safety officer/LE can present this slide.</a:t>
            </a:r>
          </a:p>
          <a:p>
            <a:r>
              <a:rPr lang="en-US" altLang="en-US"/>
              <a:t>(If there is other information you want to share, be sure to put it in the slides! Summarize tips for citizens and offer to be available for citizens when they have questions or concerns.) </a:t>
            </a:r>
          </a:p>
        </p:txBody>
      </p:sp>
    </p:spTree>
    <p:extLst>
      <p:ext uri="{BB962C8B-B14F-4D97-AF65-F5344CB8AC3E}">
        <p14:creationId xmlns:p14="http://schemas.microsoft.com/office/powerpoint/2010/main" val="1013732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D85E3827-9A4A-44F2-91C3-2AE4F4EE361B}" type="slidenum">
              <a:rPr kumimoji="0" lang="en-US" altLang="en-US" smtClean="0"/>
              <a:pPr>
                <a:spcBef>
                  <a:spcPct val="0"/>
                </a:spcBef>
              </a:pPr>
              <a:t>8</a:t>
            </a:fld>
            <a:endParaRPr kumimoji="0" lang="en-US" alt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LE , victim advocate or safety officer present this slide:</a:t>
            </a:r>
          </a:p>
          <a:p>
            <a:r>
              <a:rPr lang="en-US" altLang="en-US"/>
              <a:t>(Be sure to share other pertinent information as you see fit.  Remind audience how important communication is with children because sex offenses occur in secrecy and through manipulation and deception.) </a:t>
            </a:r>
          </a:p>
        </p:txBody>
      </p:sp>
    </p:spTree>
    <p:extLst>
      <p:ext uri="{BB962C8B-B14F-4D97-AF65-F5344CB8AC3E}">
        <p14:creationId xmlns:p14="http://schemas.microsoft.com/office/powerpoint/2010/main" val="4150044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Times New Roman" pitchFamily="18" charset="0"/>
                <a:ea typeface="MS PGothic" pitchFamily="34" charset="-128"/>
              </a:defRPr>
            </a:lvl1pPr>
            <a:lvl2pPr marL="742950" indent="-285750" defTabSz="931863" eaLnBrk="0" hangingPunct="0">
              <a:spcBef>
                <a:spcPct val="30000"/>
              </a:spcBef>
              <a:defRPr kumimoji="1" sz="1200">
                <a:solidFill>
                  <a:schemeClr val="tx1"/>
                </a:solidFill>
                <a:latin typeface="Times New Roman" pitchFamily="18" charset="0"/>
                <a:ea typeface="MS PGothic" pitchFamily="34" charset="-128"/>
              </a:defRPr>
            </a:lvl2pPr>
            <a:lvl3pPr marL="1143000" indent="-228600" defTabSz="931863" eaLnBrk="0" hangingPunct="0">
              <a:spcBef>
                <a:spcPct val="30000"/>
              </a:spcBef>
              <a:defRPr kumimoji="1" sz="1200">
                <a:solidFill>
                  <a:schemeClr val="tx1"/>
                </a:solidFill>
                <a:latin typeface="Times New Roman" pitchFamily="18" charset="0"/>
                <a:ea typeface="MS PGothic" pitchFamily="34" charset="-128"/>
              </a:defRPr>
            </a:lvl3pPr>
            <a:lvl4pPr marL="1600200" indent="-228600" defTabSz="931863" eaLnBrk="0" hangingPunct="0">
              <a:spcBef>
                <a:spcPct val="30000"/>
              </a:spcBef>
              <a:defRPr kumimoji="1" sz="1200">
                <a:solidFill>
                  <a:schemeClr val="tx1"/>
                </a:solidFill>
                <a:latin typeface="Times New Roman" pitchFamily="18" charset="0"/>
                <a:ea typeface="MS PGothic" pitchFamily="34" charset="-128"/>
              </a:defRPr>
            </a:lvl4pPr>
            <a:lvl5pPr marL="2057400" indent="-228600" defTabSz="931863" eaLnBrk="0" hangingPunct="0">
              <a:spcBef>
                <a:spcPct val="30000"/>
              </a:spcBef>
              <a:defRPr kumimoji="1" sz="1200">
                <a:solidFill>
                  <a:schemeClr val="tx1"/>
                </a:solidFill>
                <a:latin typeface="Times New Roman" pitchFamily="18" charset="0"/>
                <a:ea typeface="MS PGothic" pitchFamily="34" charset="-128"/>
              </a:defRPr>
            </a:lvl5pPr>
            <a:lvl6pPr marL="25146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6pPr>
            <a:lvl7pPr marL="29718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7pPr>
            <a:lvl8pPr marL="34290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8pPr>
            <a:lvl9pPr marL="3886200" indent="-228600" defTabSz="931863" eaLnBrk="0" fontAlgn="base" hangingPunct="0">
              <a:spcBef>
                <a:spcPct val="30000"/>
              </a:spcBef>
              <a:spcAft>
                <a:spcPct val="0"/>
              </a:spcAft>
              <a:defRPr kumimoji="1" sz="1200">
                <a:solidFill>
                  <a:schemeClr val="tx1"/>
                </a:solidFill>
                <a:latin typeface="Times New Roman" pitchFamily="18" charset="0"/>
                <a:ea typeface="MS PGothic" pitchFamily="34" charset="-128"/>
              </a:defRPr>
            </a:lvl9pPr>
          </a:lstStyle>
          <a:p>
            <a:pPr>
              <a:spcBef>
                <a:spcPct val="0"/>
              </a:spcBef>
            </a:pPr>
            <a:fld id="{199082D8-25AA-46F0-B1A3-6F6F4A799450}" type="slidenum">
              <a:rPr kumimoji="0" lang="en-US" altLang="en-US" smtClean="0"/>
              <a:pPr>
                <a:spcBef>
                  <a:spcPct val="0"/>
                </a:spcBef>
              </a:pPr>
              <a:t>9</a:t>
            </a:fld>
            <a:endParaRPr kumimoji="0"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1066800" y="4343400"/>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900" b="1" u="sng" dirty="0"/>
              <a:t>LE or District Attorney or CNTAT/SOMB present this slide</a:t>
            </a:r>
          </a:p>
          <a:p>
            <a:pPr>
              <a:lnSpc>
                <a:spcPct val="90000"/>
              </a:lnSpc>
            </a:pPr>
            <a:r>
              <a:rPr lang="en-US" altLang="en-US" sz="900" dirty="0"/>
              <a:t>“In the mid 1990’s, the following federal sex offender laws were passed.”</a:t>
            </a:r>
          </a:p>
          <a:p>
            <a:pPr>
              <a:lnSpc>
                <a:spcPct val="90000"/>
              </a:lnSpc>
            </a:pPr>
            <a:r>
              <a:rPr lang="en-US" altLang="en-US" sz="900" b="1" dirty="0" err="1"/>
              <a:t>Wetterling</a:t>
            </a:r>
            <a:r>
              <a:rPr lang="en-US" altLang="en-US" sz="900" b="1" dirty="0"/>
              <a:t> Act-</a:t>
            </a:r>
            <a:r>
              <a:rPr lang="en-US" altLang="en-US" sz="900" dirty="0"/>
              <a:t>requires states to establish sex offender registration for convicted offenders, and a system to track them.  In 1989 Jacob </a:t>
            </a:r>
            <a:r>
              <a:rPr lang="en-US" altLang="en-US" sz="900" dirty="0" err="1"/>
              <a:t>Wetterling</a:t>
            </a:r>
            <a:r>
              <a:rPr lang="en-US" altLang="en-US" sz="900" dirty="0"/>
              <a:t>, 11, and his brother, Trevor, 10, and a friend were riding their bikes, returning home from a store in St. Joseph, MN.  A masked man came out of a driveway and ordered the boys to throw their bikes into a ditch, turn off their flashlights, and lie face down on the ground.  The gunman asked each of the boys his age.    He told Trevor and his friend to run to the woods and not look back or he would shoot them.  As they ran  they saw the gunman grab Jacob’s arm.  They reached the woods and noticed Jacob and the gunman were gone.  Jacob’s  never been found.  Investigators learned that halfway houses in St. Joseph housed sex offenders after their release from prison.  Jacob’s mother advocated for missing children and was appointed to a Governor’s Task Force that recommended stronger sex offender registration requirements in MN.</a:t>
            </a:r>
          </a:p>
          <a:p>
            <a:pPr>
              <a:lnSpc>
                <a:spcPct val="90000"/>
              </a:lnSpc>
            </a:pPr>
            <a:r>
              <a:rPr lang="en-US" altLang="en-US" sz="900" b="1" dirty="0"/>
              <a:t>Megan’s Law-</a:t>
            </a:r>
            <a:r>
              <a:rPr lang="en-US" altLang="en-US" sz="900" dirty="0"/>
              <a:t>requires states to inform community residents about the presence of convicted sex offenders in their neighborhoods.  In July, l994, 7 year old Meagan </a:t>
            </a:r>
            <a:r>
              <a:rPr lang="en-US" altLang="en-US" sz="900" dirty="0" err="1"/>
              <a:t>Kanka</a:t>
            </a:r>
            <a:r>
              <a:rPr lang="en-US" altLang="en-US" sz="900" dirty="0"/>
              <a:t> accepted an invitation from a neighbor to see his new Puppy in New Jersey.  The neighbor was a 2-time convicted pedophile.  He raped &amp; murdered her and dumped her body in a nearby park.  Her parents said that they never would have allowed her to travel the neighborhood freely if they had known that a convicted sex offender was living across the street.</a:t>
            </a:r>
          </a:p>
          <a:p>
            <a:pPr>
              <a:lnSpc>
                <a:spcPct val="90000"/>
              </a:lnSpc>
            </a:pPr>
            <a:r>
              <a:rPr lang="en-US" altLang="en-US" sz="900" b="1" dirty="0" err="1"/>
              <a:t>Lychner</a:t>
            </a:r>
            <a:r>
              <a:rPr lang="en-US" altLang="en-US" sz="900" b="1" dirty="0"/>
              <a:t> CN Act-</a:t>
            </a:r>
            <a:r>
              <a:rPr lang="en-US" altLang="en-US" sz="900" dirty="0"/>
              <a:t>amended the </a:t>
            </a:r>
            <a:r>
              <a:rPr lang="en-US" altLang="en-US" sz="900" dirty="0" err="1"/>
              <a:t>Wetterling</a:t>
            </a:r>
            <a:r>
              <a:rPr lang="en-US" altLang="en-US" sz="900" dirty="0"/>
              <a:t> Act by mandating lifetime registration for some sex offenders, and mandating a national sex offender registry (maintained by FBI)   Houston Real Estate Agent Pam </a:t>
            </a:r>
            <a:r>
              <a:rPr lang="en-US" altLang="en-US" sz="900" dirty="0" err="1"/>
              <a:t>Lychner</a:t>
            </a:r>
            <a:r>
              <a:rPr lang="en-US" altLang="en-US" sz="900" dirty="0"/>
              <a:t> prepared to show a vacant home to a prospective buyer.  Awaiting her at the house was a 2-time convicted felon who brutally assaulted her.  Her husband arrived and saved her life.  She then formed “Justice for All”, a victim’s rights advocacy group that lobbies for tougher sentences for violent criminals.  </a:t>
            </a:r>
            <a:r>
              <a:rPr lang="en-US" altLang="en-US" sz="900" dirty="0" err="1"/>
              <a:t>Lychner</a:t>
            </a:r>
            <a:r>
              <a:rPr lang="en-US" altLang="en-US" sz="900" dirty="0"/>
              <a:t> and her two daughters were killed in the explosion of TWA flight 800 off the coast of Long Island in July l996.  Later that year, Congress passed the Pam </a:t>
            </a:r>
            <a:r>
              <a:rPr lang="en-US" altLang="en-US" sz="900" dirty="0" err="1"/>
              <a:t>Lychner</a:t>
            </a:r>
            <a:r>
              <a:rPr lang="en-US" altLang="en-US" sz="900" dirty="0"/>
              <a:t> Sexual Offender Tracking and Identification Act of l996 in her memory.</a:t>
            </a:r>
          </a:p>
          <a:p>
            <a:pPr>
              <a:lnSpc>
                <a:spcPct val="90000"/>
              </a:lnSpc>
            </a:pPr>
            <a:r>
              <a:rPr lang="en-US" altLang="en-US" sz="900" b="1" dirty="0"/>
              <a:t>Campus Sex Crimes Prevention Act</a:t>
            </a:r>
            <a:r>
              <a:rPr lang="en-US" altLang="en-US" sz="900" dirty="0"/>
              <a:t> – amends the </a:t>
            </a:r>
            <a:r>
              <a:rPr lang="en-US" altLang="en-US" sz="900" dirty="0" err="1"/>
              <a:t>Wetterling</a:t>
            </a:r>
            <a:r>
              <a:rPr lang="en-US" altLang="en-US" sz="900" dirty="0"/>
              <a:t> Act, requiring offenders to report information regarding any enrollment or employment at an institution of higher education and to provide this information to a law enforcement agency whose jurisdiction includes the institution.  Based upon Jeanne </a:t>
            </a:r>
            <a:r>
              <a:rPr lang="en-US" altLang="en-US" sz="900" dirty="0" err="1"/>
              <a:t>Clery</a:t>
            </a:r>
            <a:r>
              <a:rPr lang="en-US" altLang="en-US" sz="900" dirty="0"/>
              <a:t>: 19 year old freshman from Lehigh  University  </a:t>
            </a:r>
            <a:r>
              <a:rPr lang="en-US" altLang="en-US" dirty="0"/>
              <a:t>Raped &amp; murdered April 5, 1986, while asleep in her residence hall; Parents discovered there were 38 violent crimes on campus that students were unaware of. </a:t>
            </a:r>
            <a:r>
              <a:rPr lang="en-US" altLang="en-US" sz="2400" dirty="0"/>
              <a:t>School must disclose crime statistics; School must provide notice of where registered sex offender information may be located, such as </a:t>
            </a:r>
            <a:r>
              <a:rPr lang="en-US" altLang="en-US" sz="2000" dirty="0"/>
              <a:t>IP address; Local LE agency; Campus LE agency; </a:t>
            </a:r>
          </a:p>
          <a:p>
            <a:pPr>
              <a:lnSpc>
                <a:spcPct val="90000"/>
              </a:lnSpc>
            </a:pPr>
            <a:r>
              <a:rPr lang="en-US" altLang="en-US" sz="900" b="1" dirty="0"/>
              <a:t>Adam Walsh Act </a:t>
            </a:r>
            <a:r>
              <a:rPr lang="en-US" altLang="en-US" sz="900" dirty="0"/>
              <a:t>requires a national registry with an offense based tiered system and particular notification requirements for consistency among states and tribes. Colorado is compliant with the act. </a:t>
            </a:r>
          </a:p>
          <a:p>
            <a:pPr>
              <a:lnSpc>
                <a:spcPct val="90000"/>
              </a:lnSpc>
            </a:pPr>
            <a:r>
              <a:rPr lang="en-US" altLang="en-US" sz="900" dirty="0"/>
              <a:t>The purpose of these laws is to provide law enforcement and communities greater access to information about the sex offenders in their communities. </a:t>
            </a:r>
          </a:p>
          <a:p>
            <a:pPr>
              <a:lnSpc>
                <a:spcPct val="90000"/>
              </a:lnSpc>
            </a:pPr>
            <a:r>
              <a:rPr lang="en-US" altLang="en-US" sz="900" dirty="0"/>
              <a:t>These laws have been the basis for sex offender policy in Colorado for registration and community notification.</a:t>
            </a:r>
            <a:endParaRPr lang="en-US" altLang="en-US" sz="900" b="1" dirty="0"/>
          </a:p>
          <a:p>
            <a:pPr>
              <a:lnSpc>
                <a:spcPct val="90000"/>
              </a:lnSpc>
            </a:pPr>
            <a:endParaRPr lang="en-US" altLang="en-US" sz="900" dirty="0"/>
          </a:p>
          <a:p>
            <a:pPr>
              <a:lnSpc>
                <a:spcPct val="90000"/>
              </a:lnSpc>
            </a:pPr>
            <a:endParaRPr lang="en-US" altLang="en-US" sz="900" u="sng" dirty="0"/>
          </a:p>
        </p:txBody>
      </p:sp>
    </p:spTree>
    <p:extLst>
      <p:ext uri="{BB962C8B-B14F-4D97-AF65-F5344CB8AC3E}">
        <p14:creationId xmlns:p14="http://schemas.microsoft.com/office/powerpoint/2010/main" val="916186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1AC93D-1BBF-4B15-B7F8-F8515508C2FA}" type="datetimeFigureOut">
              <a:rPr lang="en-US" smtClean="0"/>
              <a:t>3/2/2022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240067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AC93D-1BBF-4B15-B7F8-F8515508C2FA}"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190370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1AC93D-1BBF-4B15-B7F8-F8515508C2F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308618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1AC93D-1BBF-4B15-B7F8-F8515508C2F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1524431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1AC93D-1BBF-4B15-B7F8-F8515508C2F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1212433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1AC93D-1BBF-4B15-B7F8-F8515508C2F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224656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1AC93D-1BBF-4B15-B7F8-F8515508C2F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2573988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1AC93D-1BBF-4B15-B7F8-F8515508C2F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1412288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1AC93D-1BBF-4B15-B7F8-F8515508C2F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1667543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71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1AC93D-1BBF-4B15-B7F8-F8515508C2FA}" type="datetimeFigureOut">
              <a:rPr lang="en-US" smtClean="0"/>
              <a:t>3/2/2022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3453390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1AC93D-1BBF-4B15-B7F8-F8515508C2F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2717220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1AC93D-1BBF-4B15-B7F8-F8515508C2F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1523029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1AC93D-1BBF-4B15-B7F8-F8515508C2F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3088614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1AC93D-1BBF-4B15-B7F8-F8515508C2FA}"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3612813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1AC93D-1BBF-4B15-B7F8-F8515508C2FA}" type="datetimeFigureOut">
              <a:rPr lang="en-US" smtClean="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3942780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1AC93D-1BBF-4B15-B7F8-F8515508C2FA}" type="datetimeFigureOut">
              <a:rPr lang="en-US" smtClean="0"/>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23976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C93D-1BBF-4B15-B7F8-F8515508C2FA}" type="datetimeFigureOut">
              <a:rPr lang="en-US" smtClean="0"/>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1528668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AC93D-1BBF-4B15-B7F8-F8515508C2FA}"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2697957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AC93D-1BBF-4B15-B7F8-F8515508C2FA}"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76591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AC93D-1BBF-4B15-B7F8-F8515508C2FA}"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35990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1AC93D-1BBF-4B15-B7F8-F8515508C2F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55762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1AC93D-1BBF-4B15-B7F8-F8515508C2F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1391027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1AC93D-1BBF-4B15-B7F8-F8515508C2F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1034074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1AC93D-1BBF-4B15-B7F8-F8515508C2F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454832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1AC93D-1BBF-4B15-B7F8-F8515508C2F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2564698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1AC93D-1BBF-4B15-B7F8-F8515508C2F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3336997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1AC93D-1BBF-4B15-B7F8-F8515508C2F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1990915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1AC93D-1BBF-4B15-B7F8-F8515508C2F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27096789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90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dirty="0"/>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a:defRPr/>
            </a:pPr>
            <a:fld id="{11C76759-A333-4E0F-AC67-6C0D9CF8EA0D}" type="slidenum">
              <a:rPr lang="en-US"/>
              <a:pPr>
                <a:defRPr/>
              </a:pPr>
              <a:t>‹#›</a:t>
            </a:fld>
            <a:endParaRPr lang="en-US"/>
          </a:p>
        </p:txBody>
      </p:sp>
    </p:spTree>
    <p:extLst>
      <p:ext uri="{BB962C8B-B14F-4D97-AF65-F5344CB8AC3E}">
        <p14:creationId xmlns:p14="http://schemas.microsoft.com/office/powerpoint/2010/main" val="3915277267"/>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1AC93D-1BBF-4B15-B7F8-F8515508C2FA}"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3529300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1AC93D-1BBF-4B15-B7F8-F8515508C2FA}" type="datetimeFigureOut">
              <a:rPr lang="en-US" smtClean="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252856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1AC93D-1BBF-4B15-B7F8-F8515508C2FA}" type="datetimeFigureOut">
              <a:rPr lang="en-US" smtClean="0"/>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19336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C93D-1BBF-4B15-B7F8-F8515508C2FA}" type="datetimeFigureOut">
              <a:rPr lang="en-US" smtClean="0"/>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304232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AC93D-1BBF-4B15-B7F8-F8515508C2FA}"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243489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AC93D-1BBF-4B15-B7F8-F8515508C2FA}"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EF32F-C904-433C-BE56-D3F5B33E4348}" type="slidenum">
              <a:rPr lang="en-US" smtClean="0"/>
              <a:t>‹#›</a:t>
            </a:fld>
            <a:endParaRPr lang="en-US"/>
          </a:p>
        </p:txBody>
      </p:sp>
    </p:spTree>
    <p:extLst>
      <p:ext uri="{BB962C8B-B14F-4D97-AF65-F5344CB8AC3E}">
        <p14:creationId xmlns:p14="http://schemas.microsoft.com/office/powerpoint/2010/main" val="126844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1AC93D-1BBF-4B15-B7F8-F8515508C2FA}" type="datetimeFigureOut">
              <a:rPr lang="en-US" smtClean="0"/>
              <a:t>3/2/2022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EEF32F-C904-433C-BE56-D3F5B33E4348}" type="slidenum">
              <a:rPr lang="en-US" smtClean="0"/>
              <a:t>‹#›</a:t>
            </a:fld>
            <a:endParaRPr lang="en-US"/>
          </a:p>
        </p:txBody>
      </p:sp>
    </p:spTree>
    <p:extLst>
      <p:ext uri="{BB962C8B-B14F-4D97-AF65-F5344CB8AC3E}">
        <p14:creationId xmlns:p14="http://schemas.microsoft.com/office/powerpoint/2010/main" val="42926137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1AC93D-1BBF-4B15-B7F8-F8515508C2FA}" type="datetimeFigureOut">
              <a:rPr lang="en-US" smtClean="0"/>
              <a:t>3/2/2022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EEF32F-C904-433C-BE56-D3F5B33E4348}" type="slidenum">
              <a:rPr lang="en-US" smtClean="0"/>
              <a:t>‹#›</a:t>
            </a:fld>
            <a:endParaRPr lang="en-US"/>
          </a:p>
        </p:txBody>
      </p:sp>
    </p:spTree>
    <p:extLst>
      <p:ext uri="{BB962C8B-B14F-4D97-AF65-F5344CB8AC3E}">
        <p14:creationId xmlns:p14="http://schemas.microsoft.com/office/powerpoint/2010/main" val="291787876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idx="4294967295"/>
          </p:nvPr>
        </p:nvSpPr>
        <p:spPr>
          <a:xfrm>
            <a:off x="2971800" y="457202"/>
            <a:ext cx="7086600" cy="1219200"/>
          </a:xfrm>
          <a:solidFill>
            <a:schemeClr val="bg1"/>
          </a:solidFill>
          <a:ln w="15875">
            <a:solidFill>
              <a:schemeClr val="bg1"/>
            </a:solidFill>
            <a:miter lim="800000"/>
            <a:headEnd/>
            <a:tailEnd/>
          </a:ln>
        </p:spPr>
        <p:txBody>
          <a:bodyPr/>
          <a:lstStyle/>
          <a:p>
            <a:pPr eaLnBrk="1" hangingPunct="1"/>
            <a:r>
              <a:rPr lang="en-US" altLang="en-US" sz="3600" b="1" dirty="0">
                <a:solidFill>
                  <a:schemeClr val="folHlink"/>
                </a:solidFill>
              </a:rPr>
              <a:t>COMMUNITY                                                                                                                                                                     NOTIFICATION and EDUCATION</a:t>
            </a:r>
          </a:p>
        </p:txBody>
      </p:sp>
      <p:sp>
        <p:nvSpPr>
          <p:cNvPr id="26629" name="Text Box 10"/>
          <p:cNvSpPr txBox="1">
            <a:spLocks noChangeArrowheads="1"/>
          </p:cNvSpPr>
          <p:nvPr/>
        </p:nvSpPr>
        <p:spPr bwMode="auto">
          <a:xfrm>
            <a:off x="8458200" y="3352801"/>
            <a:ext cx="12192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har char="•"/>
              <a:defRPr sz="3200">
                <a:solidFill>
                  <a:schemeClr val="tx1"/>
                </a:solidFill>
                <a:latin typeface="Times" charset="0"/>
                <a:ea typeface="MS PGothic" pitchFamily="34" charset="-128"/>
              </a:defRPr>
            </a:lvl1pPr>
            <a:lvl2pPr marL="742950" indent="-285750" eaLnBrk="0" hangingPunct="0">
              <a:spcBef>
                <a:spcPct val="20000"/>
              </a:spcBef>
              <a:buChar char="–"/>
              <a:defRPr sz="2800">
                <a:solidFill>
                  <a:schemeClr val="tx1"/>
                </a:solidFill>
                <a:latin typeface="Times" charset="0"/>
                <a:ea typeface="MS PGothic" pitchFamily="34" charset="-128"/>
              </a:defRPr>
            </a:lvl2pPr>
            <a:lvl3pPr marL="1143000" indent="-228600" eaLnBrk="0" hangingPunct="0">
              <a:spcBef>
                <a:spcPct val="20000"/>
              </a:spcBef>
              <a:buChar char="•"/>
              <a:defRPr sz="2400">
                <a:solidFill>
                  <a:schemeClr val="tx1"/>
                </a:solidFill>
                <a:latin typeface="Times" charset="0"/>
                <a:ea typeface="MS PGothic" pitchFamily="34" charset="-128"/>
              </a:defRPr>
            </a:lvl3pPr>
            <a:lvl4pPr marL="1600200" indent="-228600" eaLnBrk="0" hangingPunct="0">
              <a:spcBef>
                <a:spcPct val="20000"/>
              </a:spcBef>
              <a:buChar char="–"/>
              <a:defRPr sz="2000">
                <a:solidFill>
                  <a:schemeClr val="tx1"/>
                </a:solidFill>
                <a:latin typeface="Times" charset="0"/>
                <a:ea typeface="MS PGothic" pitchFamily="34" charset="-128"/>
              </a:defRPr>
            </a:lvl4pPr>
            <a:lvl5pPr marL="2057400" indent="-228600" eaLnBrk="0" hangingPunct="0">
              <a:spcBef>
                <a:spcPct val="20000"/>
              </a:spcBef>
              <a:buChar char="»"/>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itchFamily="34" charset="-128"/>
              </a:defRPr>
            </a:lvl9pPr>
          </a:lstStyle>
          <a:p>
            <a:pPr>
              <a:spcBef>
                <a:spcPct val="50000"/>
              </a:spcBef>
              <a:buClr>
                <a:schemeClr val="accent2"/>
              </a:buClr>
              <a:buSzPct val="80000"/>
              <a:buFont typeface="Wingdings" pitchFamily="2" charset="2"/>
              <a:buNone/>
            </a:pPr>
            <a:endParaRPr kumimoji="1" lang="en-US" altLang="en-US" sz="2400">
              <a:latin typeface="Arial" charset="0"/>
            </a:endParaRPr>
          </a:p>
        </p:txBody>
      </p:sp>
      <p:pic>
        <p:nvPicPr>
          <p:cNvPr id="26631" name="Picture 4" descr="PPP_IGOVE_CLP_Capitol_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5223" y="2114551"/>
            <a:ext cx="2476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4187" y="4325815"/>
            <a:ext cx="7767813" cy="2532185"/>
          </a:xfrm>
          <a:prstGeom prst="rect">
            <a:avLst/>
          </a:prstGeom>
        </p:spPr>
      </p:pic>
    </p:spTree>
    <p:extLst>
      <p:ext uri="{BB962C8B-B14F-4D97-AF65-F5344CB8AC3E}">
        <p14:creationId xmlns:p14="http://schemas.microsoft.com/office/powerpoint/2010/main" val="2958683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p:nvPr>
        </p:nvSpPr>
        <p:spPr/>
        <p:txBody>
          <a:bodyPr/>
          <a:lstStyle/>
          <a:p>
            <a:r>
              <a:rPr lang="en-US" altLang="en-US"/>
              <a:t>COLORADO SEX OFFENDER LEGISLATION</a:t>
            </a:r>
          </a:p>
        </p:txBody>
      </p:sp>
      <p:sp>
        <p:nvSpPr>
          <p:cNvPr id="32770" name="Rectangle 3"/>
          <p:cNvSpPr>
            <a:spLocks noGrp="1" noChangeArrowheads="1"/>
          </p:cNvSpPr>
          <p:nvPr>
            <p:ph idx="1"/>
          </p:nvPr>
        </p:nvSpPr>
        <p:spPr/>
        <p:txBody>
          <a:bodyPr/>
          <a:lstStyle/>
          <a:p>
            <a:pPr eaLnBrk="1" hangingPunct="1"/>
            <a:endParaRPr lang="en-US" altLang="en-US"/>
          </a:p>
          <a:p>
            <a:pPr eaLnBrk="1" hangingPunct="1"/>
            <a:r>
              <a:rPr lang="en-US" altLang="en-US"/>
              <a:t>Colorado Sex Offender Legislation</a:t>
            </a:r>
          </a:p>
          <a:p>
            <a:pPr lvl="1" eaLnBrk="1" hangingPunct="1"/>
            <a:endParaRPr lang="en-US" altLang="en-US">
              <a:cs typeface="Times New Roman" pitchFamily="18" charset="0"/>
            </a:endParaRPr>
          </a:p>
          <a:p>
            <a:pPr lvl="1" eaLnBrk="1" hangingPunct="1">
              <a:buClr>
                <a:schemeClr val="folHlink"/>
              </a:buClr>
              <a:buSzPct val="80000"/>
              <a:buFont typeface="Wingdings" pitchFamily="2" charset="2"/>
              <a:buChar char="§"/>
            </a:pPr>
            <a:r>
              <a:rPr lang="en-US" altLang="en-US">
                <a:cs typeface="Times New Roman" pitchFamily="18" charset="0"/>
              </a:rPr>
              <a:t>SVP Definition 18-3-414.5 C.R.S.</a:t>
            </a:r>
          </a:p>
          <a:p>
            <a:pPr lvl="1" eaLnBrk="1" hangingPunct="1">
              <a:buClr>
                <a:schemeClr val="folHlink"/>
              </a:buClr>
              <a:buSzPct val="80000"/>
              <a:buFont typeface="Wingdings" pitchFamily="2" charset="2"/>
              <a:buChar char="§"/>
            </a:pPr>
            <a:r>
              <a:rPr lang="en-US" altLang="en-US"/>
              <a:t>Community Notification 16-13-901 C.R.S. </a:t>
            </a:r>
          </a:p>
          <a:p>
            <a:pPr lvl="1" eaLnBrk="1" hangingPunct="1">
              <a:buClr>
                <a:schemeClr val="folHlink"/>
              </a:buClr>
              <a:buSzPct val="80000"/>
              <a:buFont typeface="Wingdings" pitchFamily="2" charset="2"/>
              <a:buChar char="§"/>
            </a:pPr>
            <a:r>
              <a:rPr lang="en-US" altLang="en-US"/>
              <a:t>Sex Offender Registration 16-22-101 C.R.S.</a:t>
            </a:r>
            <a:endParaRPr lang="en-US" altLang="en-US" sz="2000"/>
          </a:p>
          <a:p>
            <a:pPr eaLnBrk="1" hangingPunct="1">
              <a:buSzPct val="80000"/>
              <a:buFont typeface="Wingdings" pitchFamily="2" charset="2"/>
              <a:buChar char="§"/>
            </a:pPr>
            <a:endParaRPr lang="en-US" altLang="en-US">
              <a:latin typeface="Batang" pitchFamily="18" charset="-127"/>
            </a:endParaRPr>
          </a:p>
        </p:txBody>
      </p:sp>
    </p:spTree>
    <p:extLst>
      <p:ext uri="{BB962C8B-B14F-4D97-AF65-F5344CB8AC3E}">
        <p14:creationId xmlns:p14="http://schemas.microsoft.com/office/powerpoint/2010/main" val="1856373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itle 1"/>
          <p:cNvSpPr>
            <a:spLocks noGrp="1"/>
          </p:cNvSpPr>
          <p:nvPr>
            <p:ph type="title"/>
          </p:nvPr>
        </p:nvSpPr>
        <p:spPr/>
        <p:txBody>
          <a:bodyPr/>
          <a:lstStyle/>
          <a:p>
            <a:r>
              <a:rPr lang="en-US" altLang="en-US" dirty="0"/>
              <a:t>WHAT DOES SVP MEAN</a:t>
            </a:r>
          </a:p>
        </p:txBody>
      </p:sp>
      <p:sp>
        <p:nvSpPr>
          <p:cNvPr id="34818" name="Rectangle 3"/>
          <p:cNvSpPr>
            <a:spLocks noGrp="1" noChangeArrowheads="1"/>
          </p:cNvSpPr>
          <p:nvPr>
            <p:ph idx="1"/>
          </p:nvPr>
        </p:nvSpPr>
        <p:spPr>
          <a:xfrm>
            <a:off x="1981200" y="1600200"/>
            <a:ext cx="8305800" cy="4876800"/>
          </a:xfrm>
        </p:spPr>
        <p:txBody>
          <a:bodyPr/>
          <a:lstStyle/>
          <a:p>
            <a:pPr marL="609600" indent="-609600">
              <a:buNone/>
            </a:pPr>
            <a:r>
              <a:rPr lang="en-US" altLang="en-US" dirty="0"/>
              <a:t>Via old assessment (administered prior to 7/2010)</a:t>
            </a:r>
          </a:p>
          <a:p>
            <a:pPr marL="609600" indent="-609600">
              <a:buNone/>
            </a:pPr>
            <a:r>
              <a:rPr lang="en-US" altLang="en-US" dirty="0"/>
              <a:t>	According to research, previous assessment indicated SVP’s are 3x more likely to be arrested for a violent crime within 5 years of release from Department</a:t>
            </a:r>
            <a:r>
              <a:rPr lang="en-US" altLang="en-US" dirty="0">
                <a:solidFill>
                  <a:schemeClr val="bg1"/>
                </a:solidFill>
              </a:rPr>
              <a:t> </a:t>
            </a:r>
            <a:r>
              <a:rPr lang="en-US" altLang="en-US" dirty="0"/>
              <a:t>of Corrections</a:t>
            </a:r>
          </a:p>
          <a:p>
            <a:pPr marL="609600" indent="-609600">
              <a:buNone/>
            </a:pPr>
            <a:endParaRPr lang="en-US" altLang="en-US" dirty="0"/>
          </a:p>
          <a:p>
            <a:pPr marL="609600" indent="-609600">
              <a:buNone/>
            </a:pPr>
            <a:r>
              <a:rPr lang="en-US" altLang="en-US" dirty="0"/>
              <a:t>Via new assessment (administered during or after 1/2018) : </a:t>
            </a:r>
            <a:r>
              <a:rPr lang="en-US" altLang="en-US" i="1" u="sng" dirty="0"/>
              <a:t>More likely to commit a new sex or violent crime post-release</a:t>
            </a:r>
          </a:p>
          <a:p>
            <a:pPr marL="609600" indent="-609600">
              <a:buNone/>
            </a:pPr>
            <a:endParaRPr lang="en-US" altLang="en-US" sz="2000" dirty="0"/>
          </a:p>
        </p:txBody>
      </p:sp>
      <p:sp>
        <p:nvSpPr>
          <p:cNvPr id="34819" name="Text Box 4"/>
          <p:cNvSpPr txBox="1">
            <a:spLocks noChangeArrowheads="1"/>
          </p:cNvSpPr>
          <p:nvPr/>
        </p:nvSpPr>
        <p:spPr bwMode="auto">
          <a:xfrm>
            <a:off x="9296400" y="990601"/>
            <a:ext cx="16764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har char="•"/>
              <a:defRPr sz="3200">
                <a:solidFill>
                  <a:schemeClr val="tx1"/>
                </a:solidFill>
                <a:latin typeface="Times" charset="0"/>
                <a:ea typeface="MS PGothic" pitchFamily="34" charset="-128"/>
              </a:defRPr>
            </a:lvl1pPr>
            <a:lvl2pPr marL="742950" indent="-285750" eaLnBrk="0" hangingPunct="0">
              <a:spcBef>
                <a:spcPct val="20000"/>
              </a:spcBef>
              <a:buChar char="–"/>
              <a:defRPr sz="2800">
                <a:solidFill>
                  <a:schemeClr val="tx1"/>
                </a:solidFill>
                <a:latin typeface="Times" charset="0"/>
                <a:ea typeface="MS PGothic" pitchFamily="34" charset="-128"/>
              </a:defRPr>
            </a:lvl2pPr>
            <a:lvl3pPr marL="1143000" indent="-228600" eaLnBrk="0" hangingPunct="0">
              <a:spcBef>
                <a:spcPct val="20000"/>
              </a:spcBef>
              <a:buChar char="•"/>
              <a:defRPr sz="2400">
                <a:solidFill>
                  <a:schemeClr val="tx1"/>
                </a:solidFill>
                <a:latin typeface="Times" charset="0"/>
                <a:ea typeface="MS PGothic" pitchFamily="34" charset="-128"/>
              </a:defRPr>
            </a:lvl3pPr>
            <a:lvl4pPr marL="1600200" indent="-228600" eaLnBrk="0" hangingPunct="0">
              <a:spcBef>
                <a:spcPct val="20000"/>
              </a:spcBef>
              <a:buChar char="–"/>
              <a:defRPr sz="2000">
                <a:solidFill>
                  <a:schemeClr val="tx1"/>
                </a:solidFill>
                <a:latin typeface="Times" charset="0"/>
                <a:ea typeface="MS PGothic" pitchFamily="34" charset="-128"/>
              </a:defRPr>
            </a:lvl4pPr>
            <a:lvl5pPr marL="2057400" indent="-228600" eaLnBrk="0" hangingPunct="0">
              <a:spcBef>
                <a:spcPct val="20000"/>
              </a:spcBef>
              <a:buChar char="»"/>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itchFamily="34" charset="-128"/>
              </a:defRPr>
            </a:lvl9pPr>
          </a:lstStyle>
          <a:p>
            <a:pPr>
              <a:buClr>
                <a:schemeClr val="accent2"/>
              </a:buClr>
              <a:buSzPct val="80000"/>
              <a:buFont typeface="Wingdings" pitchFamily="2" charset="2"/>
              <a:buNone/>
            </a:pPr>
            <a:endParaRPr kumimoji="1" lang="en-US" altLang="en-US" sz="2400">
              <a:latin typeface="Arial" charset="0"/>
            </a:endParaRPr>
          </a:p>
        </p:txBody>
      </p:sp>
    </p:spTree>
    <p:extLst>
      <p:ext uri="{BB962C8B-B14F-4D97-AF65-F5344CB8AC3E}">
        <p14:creationId xmlns:p14="http://schemas.microsoft.com/office/powerpoint/2010/main" val="1526374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p:txBody>
          <a:bodyPr/>
          <a:lstStyle/>
          <a:p>
            <a:r>
              <a:rPr lang="en-US" altLang="en-US"/>
              <a:t>HOW SVP IS DETERMINED</a:t>
            </a:r>
          </a:p>
        </p:txBody>
      </p:sp>
      <p:sp>
        <p:nvSpPr>
          <p:cNvPr id="35842" name="Rectangle 1027"/>
          <p:cNvSpPr>
            <a:spLocks noGrp="1" noChangeArrowheads="1"/>
          </p:cNvSpPr>
          <p:nvPr>
            <p:ph idx="1"/>
          </p:nvPr>
        </p:nvSpPr>
        <p:spPr/>
        <p:txBody>
          <a:bodyPr/>
          <a:lstStyle/>
          <a:p>
            <a:pPr marL="609600" indent="-609600">
              <a:buNone/>
            </a:pPr>
            <a:r>
              <a:rPr lang="en-US" altLang="en-US"/>
              <a:t>Two (2) ways SVP is determined</a:t>
            </a:r>
          </a:p>
          <a:p>
            <a:pPr marL="609600" indent="-609600">
              <a:buNone/>
            </a:pPr>
            <a:r>
              <a:rPr lang="en-US" altLang="en-US"/>
              <a:t>1.    Assessment conducted and court/parole board makes a finding</a:t>
            </a:r>
          </a:p>
          <a:p>
            <a:pPr marL="609600" indent="-609600">
              <a:buNone/>
            </a:pPr>
            <a:endParaRPr lang="en-US" altLang="en-US"/>
          </a:p>
          <a:p>
            <a:pPr marL="609600" indent="-609600">
              <a:buNone/>
            </a:pPr>
            <a:r>
              <a:rPr lang="en-US" altLang="en-US"/>
              <a:t>2.    Offender moves to Colorado from another jurisdiction where he/she was ranked as the highest risk/registration level in that jurisdiction and CBI makes the finding (equivalency)</a:t>
            </a:r>
          </a:p>
        </p:txBody>
      </p:sp>
    </p:spTree>
    <p:extLst>
      <p:ext uri="{BB962C8B-B14F-4D97-AF65-F5344CB8AC3E}">
        <p14:creationId xmlns:p14="http://schemas.microsoft.com/office/powerpoint/2010/main" val="783811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nvPr>
        </p:nvSpPr>
        <p:spPr/>
        <p:txBody>
          <a:bodyPr/>
          <a:lstStyle/>
          <a:p>
            <a:r>
              <a:rPr lang="en-US" altLang="en-US"/>
              <a:t>CRITERIA FOR ASSESSMENT</a:t>
            </a:r>
          </a:p>
        </p:txBody>
      </p:sp>
      <p:sp>
        <p:nvSpPr>
          <p:cNvPr id="36866" name="Rectangle 3"/>
          <p:cNvSpPr>
            <a:spLocks noGrp="1" noChangeArrowheads="1"/>
          </p:cNvSpPr>
          <p:nvPr>
            <p:ph idx="1"/>
          </p:nvPr>
        </p:nvSpPr>
        <p:spPr>
          <a:xfrm>
            <a:off x="2057400" y="2209800"/>
            <a:ext cx="8382000" cy="4114800"/>
          </a:xfrm>
        </p:spPr>
        <p:txBody>
          <a:bodyPr/>
          <a:lstStyle/>
          <a:p>
            <a:pPr marL="609600" indent="-609600">
              <a:buNone/>
            </a:pPr>
            <a:r>
              <a:rPr lang="en-US" altLang="en-US" sz="2400" b="1" u="sng" dirty="0"/>
              <a:t>Statutorily</a:t>
            </a:r>
            <a:r>
              <a:rPr lang="en-US" altLang="en-US" sz="2400" dirty="0"/>
              <a:t>, the offender MUST meet specific criteria PRIOR to</a:t>
            </a:r>
          </a:p>
          <a:p>
            <a:pPr marL="609600" indent="-609600">
              <a:buNone/>
            </a:pPr>
            <a:r>
              <a:rPr lang="en-US" altLang="en-US" sz="2400" dirty="0"/>
              <a:t>undergoing the SVP assessment (SORS assessment):  </a:t>
            </a:r>
          </a:p>
          <a:p>
            <a:pPr marL="609600" indent="-609600">
              <a:buNone/>
            </a:pPr>
            <a:endParaRPr lang="en-US" altLang="en-US" sz="2400" dirty="0"/>
          </a:p>
          <a:p>
            <a:pPr marL="609600" indent="-609600">
              <a:buFontTx/>
              <a:buAutoNum type="arabicPeriod"/>
            </a:pPr>
            <a:r>
              <a:rPr lang="en-US" altLang="en-US" sz="2400" dirty="0"/>
              <a:t>Age</a:t>
            </a:r>
          </a:p>
          <a:p>
            <a:pPr marL="609600" indent="-609600">
              <a:buFontTx/>
              <a:buAutoNum type="arabicPeriod"/>
            </a:pPr>
            <a:r>
              <a:rPr lang="en-US" altLang="en-US" sz="2400" dirty="0"/>
              <a:t>Date of offense &amp; conviction</a:t>
            </a:r>
          </a:p>
          <a:p>
            <a:pPr marL="609600" indent="-609600">
              <a:buFontTx/>
              <a:buAutoNum type="arabicPeriod"/>
            </a:pPr>
            <a:r>
              <a:rPr lang="en-US" altLang="en-US" sz="2400" dirty="0"/>
              <a:t>Crime of conviction</a:t>
            </a:r>
          </a:p>
          <a:p>
            <a:pPr marL="609600" indent="-609600">
              <a:buFontTx/>
              <a:buAutoNum type="arabicPeriod"/>
            </a:pPr>
            <a:r>
              <a:rPr lang="en-US" altLang="en-US" sz="2400" dirty="0"/>
              <a:t>Relationship to victim</a:t>
            </a:r>
          </a:p>
          <a:p>
            <a:pPr marL="609600" indent="-609600">
              <a:buNone/>
            </a:pPr>
            <a:endParaRPr lang="en-US" altLang="en-US" sz="2400" dirty="0">
              <a:latin typeface="Batang" pitchFamily="18" charset="-127"/>
            </a:endParaRPr>
          </a:p>
        </p:txBody>
      </p:sp>
    </p:spTree>
    <p:extLst>
      <p:ext uri="{BB962C8B-B14F-4D97-AF65-F5344CB8AC3E}">
        <p14:creationId xmlns:p14="http://schemas.microsoft.com/office/powerpoint/2010/main" val="808378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a:spLocks noGrp="1"/>
          </p:cNvSpPr>
          <p:nvPr>
            <p:ph type="title"/>
          </p:nvPr>
        </p:nvSpPr>
        <p:spPr/>
        <p:txBody>
          <a:bodyPr/>
          <a:lstStyle/>
          <a:p>
            <a:r>
              <a:rPr lang="en-US" altLang="en-US"/>
              <a:t>CRITERIA FOR ASSESSMENT</a:t>
            </a:r>
          </a:p>
        </p:txBody>
      </p:sp>
      <p:sp>
        <p:nvSpPr>
          <p:cNvPr id="17411" name="Rectangle 3"/>
          <p:cNvSpPr>
            <a:spLocks noGrp="1" noChangeArrowheads="1"/>
          </p:cNvSpPr>
          <p:nvPr>
            <p:ph idx="1"/>
          </p:nvPr>
        </p:nvSpPr>
        <p:spPr>
          <a:xfrm>
            <a:off x="1981200" y="2057400"/>
            <a:ext cx="5791200" cy="4267200"/>
          </a:xfrm>
        </p:spPr>
        <p:txBody>
          <a:bodyPr/>
          <a:lstStyle/>
          <a:p>
            <a:pPr marL="0" indent="0">
              <a:buNone/>
              <a:defRPr/>
            </a:pPr>
            <a:r>
              <a:rPr lang="en-US" altLang="en-US" dirty="0"/>
              <a:t>    AGE</a:t>
            </a:r>
          </a:p>
          <a:p>
            <a:pPr marL="457200" lvl="1" indent="0">
              <a:buNone/>
              <a:defRPr/>
            </a:pPr>
            <a:r>
              <a:rPr lang="en-US" altLang="en-US" dirty="0"/>
              <a:t>The offender must be age 18 years or older at the time the offense was committed or tried as an adult if under the age of 18 when the offense was committed</a:t>
            </a:r>
          </a:p>
          <a:p>
            <a:pPr eaLnBrk="1" hangingPunct="1">
              <a:defRPr/>
            </a:pPr>
            <a:endParaRPr lang="en-US" altLang="en-US" sz="2000" dirty="0"/>
          </a:p>
        </p:txBody>
      </p:sp>
    </p:spTree>
    <p:extLst>
      <p:ext uri="{BB962C8B-B14F-4D97-AF65-F5344CB8AC3E}">
        <p14:creationId xmlns:p14="http://schemas.microsoft.com/office/powerpoint/2010/main" val="2839553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p:txBody>
          <a:bodyPr/>
          <a:lstStyle/>
          <a:p>
            <a:r>
              <a:rPr lang="en-US" altLang="en-US"/>
              <a:t>CRITERIA FOR ASSESSMENT</a:t>
            </a:r>
          </a:p>
        </p:txBody>
      </p:sp>
      <p:sp>
        <p:nvSpPr>
          <p:cNvPr id="38914" name="Rectangle 3"/>
          <p:cNvSpPr>
            <a:spLocks noGrp="1" noChangeArrowheads="1"/>
          </p:cNvSpPr>
          <p:nvPr>
            <p:ph idx="1"/>
          </p:nvPr>
        </p:nvSpPr>
        <p:spPr>
          <a:xfrm>
            <a:off x="1981200" y="2057400"/>
            <a:ext cx="5791200" cy="4267200"/>
          </a:xfrm>
        </p:spPr>
        <p:txBody>
          <a:bodyPr/>
          <a:lstStyle/>
          <a:p>
            <a:pPr lvl="2" indent="0">
              <a:buNone/>
            </a:pPr>
            <a:r>
              <a:rPr lang="en-US" altLang="en-US"/>
              <a:t>DATES:</a:t>
            </a:r>
          </a:p>
          <a:p>
            <a:pPr lvl="2" indent="0" algn="ctr">
              <a:buNone/>
            </a:pPr>
            <a:endParaRPr lang="en-US" altLang="en-US" sz="1800"/>
          </a:p>
          <a:p>
            <a:pPr lvl="2" indent="0">
              <a:buNone/>
            </a:pPr>
            <a:r>
              <a:rPr lang="en-US" altLang="en-US" sz="1800"/>
              <a:t>The crime/offense must have been committed on or after </a:t>
            </a:r>
            <a:r>
              <a:rPr lang="en-US" altLang="en-US" sz="1800" b="1"/>
              <a:t>July 1, l997</a:t>
            </a:r>
            <a:r>
              <a:rPr lang="en-US" altLang="en-US" sz="1800"/>
              <a:t>. </a:t>
            </a:r>
            <a:r>
              <a:rPr lang="en-US" altLang="en-US" sz="1800" i="1"/>
              <a:t>		             </a:t>
            </a:r>
          </a:p>
          <a:p>
            <a:pPr lvl="2" indent="0" algn="ctr">
              <a:buNone/>
            </a:pPr>
            <a:r>
              <a:rPr lang="en-US" altLang="en-US" sz="1800" i="1"/>
              <a:t>             		</a:t>
            </a:r>
          </a:p>
          <a:p>
            <a:pPr lvl="2" indent="0" algn="ctr">
              <a:buNone/>
            </a:pPr>
            <a:r>
              <a:rPr lang="en-US" altLang="en-US" sz="1800" b="1" i="1"/>
              <a:t>AND</a:t>
            </a:r>
          </a:p>
          <a:p>
            <a:pPr lvl="2" indent="0" algn="ctr">
              <a:buNone/>
            </a:pPr>
            <a:r>
              <a:rPr lang="en-US" altLang="en-US" sz="1800" b="1" i="1"/>
              <a:t> </a:t>
            </a:r>
          </a:p>
          <a:p>
            <a:pPr lvl="2" indent="0">
              <a:buNone/>
            </a:pPr>
            <a:r>
              <a:rPr lang="en-US" altLang="en-US" sz="1800"/>
              <a:t>The conviction of such crime must have occurred on or after </a:t>
            </a:r>
            <a:r>
              <a:rPr lang="en-US" altLang="en-US" sz="1800" b="1"/>
              <a:t>July 1, l999</a:t>
            </a:r>
            <a:r>
              <a:rPr lang="en-US" altLang="en-US" sz="1800"/>
              <a:t>. </a:t>
            </a:r>
            <a:endParaRPr lang="en-US" altLang="en-US"/>
          </a:p>
          <a:p>
            <a:pPr eaLnBrk="1" hangingPunct="1">
              <a:buFontTx/>
              <a:buNone/>
            </a:pPr>
            <a:endParaRPr lang="en-US" altLang="en-US" sz="2000"/>
          </a:p>
        </p:txBody>
      </p:sp>
    </p:spTree>
    <p:extLst>
      <p:ext uri="{BB962C8B-B14F-4D97-AF65-F5344CB8AC3E}">
        <p14:creationId xmlns:p14="http://schemas.microsoft.com/office/powerpoint/2010/main" val="805904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p:txBody>
          <a:bodyPr/>
          <a:lstStyle/>
          <a:p>
            <a:r>
              <a:rPr lang="en-US" altLang="en-US"/>
              <a:t>CRITERIA FOR ASSESSMENT</a:t>
            </a:r>
          </a:p>
        </p:txBody>
      </p:sp>
      <p:sp>
        <p:nvSpPr>
          <p:cNvPr id="19459" name="Rectangle 3"/>
          <p:cNvSpPr>
            <a:spLocks noGrp="1" noChangeArrowheads="1"/>
          </p:cNvSpPr>
          <p:nvPr>
            <p:ph idx="1"/>
          </p:nvPr>
        </p:nvSpPr>
        <p:spPr>
          <a:xfrm>
            <a:off x="1905000" y="2057400"/>
            <a:ext cx="8382000" cy="4495800"/>
          </a:xfrm>
        </p:spPr>
        <p:txBody>
          <a:bodyPr/>
          <a:lstStyle/>
          <a:p>
            <a:pPr marL="0" indent="0">
              <a:buNone/>
              <a:defRPr/>
            </a:pPr>
            <a:r>
              <a:rPr lang="en-US" altLang="en-US" sz="2000" dirty="0"/>
              <a:t>      CRIME(S)</a:t>
            </a:r>
          </a:p>
          <a:p>
            <a:pPr>
              <a:buFontTx/>
              <a:buNone/>
              <a:defRPr/>
            </a:pPr>
            <a:r>
              <a:rPr lang="en-US" altLang="en-US" sz="2000" dirty="0"/>
              <a:t>      The crime of conviction must be one or more of the following, including   </a:t>
            </a:r>
            <a:r>
              <a:rPr lang="en-US" altLang="en-US" sz="2000" b="1" dirty="0"/>
              <a:t>attempts, solicitations, &amp; conspiracies</a:t>
            </a:r>
            <a:r>
              <a:rPr lang="en-US" altLang="en-US" sz="2000" dirty="0"/>
              <a:t>:</a:t>
            </a:r>
          </a:p>
          <a:p>
            <a:pPr lvl="1">
              <a:defRPr/>
            </a:pPr>
            <a:r>
              <a:rPr lang="en-US" altLang="en-US" sz="2000" dirty="0"/>
              <a:t>Sexual Assault</a:t>
            </a:r>
          </a:p>
          <a:p>
            <a:pPr lvl="1">
              <a:defRPr/>
            </a:pPr>
            <a:r>
              <a:rPr lang="en-US" altLang="en-US" sz="2000" dirty="0"/>
              <a:t>Unlawful Sexual Contact</a:t>
            </a:r>
          </a:p>
          <a:p>
            <a:pPr lvl="1">
              <a:defRPr/>
            </a:pPr>
            <a:r>
              <a:rPr lang="en-US" altLang="en-US" sz="2000" dirty="0"/>
              <a:t>Sexual Assault on a Child</a:t>
            </a:r>
          </a:p>
          <a:p>
            <a:pPr lvl="1">
              <a:defRPr/>
            </a:pPr>
            <a:r>
              <a:rPr lang="en-US" altLang="en-US" sz="2000" dirty="0"/>
              <a:t>Sexual Assault on a Child, Position of Trust</a:t>
            </a:r>
          </a:p>
          <a:p>
            <a:pPr lvl="1">
              <a:buFontTx/>
              <a:buNone/>
              <a:defRPr/>
            </a:pPr>
            <a:endParaRPr lang="en-US" altLang="en-US" sz="2000" dirty="0"/>
          </a:p>
          <a:p>
            <a:pPr lvl="1">
              <a:buFontTx/>
              <a:buNone/>
              <a:defRPr/>
            </a:pPr>
            <a:r>
              <a:rPr lang="en-US" altLang="en-US" sz="2000" dirty="0"/>
              <a:t>“conviction” includes </a:t>
            </a:r>
            <a:r>
              <a:rPr lang="en-US" altLang="en-US" sz="2000" b="1" dirty="0"/>
              <a:t>guilty verdict, guilty plea, nolo contendere, and deferred judgment/sentence</a:t>
            </a:r>
          </a:p>
          <a:p>
            <a:pPr eaLnBrk="1" hangingPunct="1">
              <a:buFontTx/>
              <a:buNone/>
              <a:defRPr/>
            </a:pPr>
            <a:endParaRPr lang="en-US" altLang="en-US" sz="2000" dirty="0"/>
          </a:p>
        </p:txBody>
      </p:sp>
    </p:spTree>
    <p:extLst>
      <p:ext uri="{BB962C8B-B14F-4D97-AF65-F5344CB8AC3E}">
        <p14:creationId xmlns:p14="http://schemas.microsoft.com/office/powerpoint/2010/main" val="2070714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lstStyle/>
          <a:p>
            <a:r>
              <a:rPr lang="en-US" altLang="en-US"/>
              <a:t>CRITERIA FOR ASSESSMENT</a:t>
            </a:r>
          </a:p>
        </p:txBody>
      </p:sp>
      <p:sp>
        <p:nvSpPr>
          <p:cNvPr id="40962" name="Rectangle 3"/>
          <p:cNvSpPr>
            <a:spLocks noGrp="1" noChangeArrowheads="1"/>
          </p:cNvSpPr>
          <p:nvPr>
            <p:ph idx="1"/>
          </p:nvPr>
        </p:nvSpPr>
        <p:spPr>
          <a:xfrm>
            <a:off x="1981200" y="2057400"/>
            <a:ext cx="5943600" cy="4495800"/>
          </a:xfrm>
        </p:spPr>
        <p:txBody>
          <a:bodyPr/>
          <a:lstStyle/>
          <a:p>
            <a:pPr marL="609600" indent="-609600">
              <a:buNone/>
            </a:pPr>
            <a:r>
              <a:rPr lang="en-US" altLang="en-US" sz="2000"/>
              <a:t>     RELATIONSHIP:</a:t>
            </a:r>
          </a:p>
          <a:p>
            <a:pPr marL="609600" indent="-609600">
              <a:buNone/>
            </a:pPr>
            <a:r>
              <a:rPr lang="en-US" altLang="en-US" sz="2000"/>
              <a:t>     The relationship to the victim must have been either:</a:t>
            </a:r>
          </a:p>
          <a:p>
            <a:pPr marL="609600" indent="-609600">
              <a:buNone/>
            </a:pPr>
            <a:endParaRPr lang="en-US" altLang="en-US" sz="2000"/>
          </a:p>
          <a:p>
            <a:pPr marL="609600" indent="-609600">
              <a:buNone/>
            </a:pPr>
            <a:r>
              <a:rPr lang="en-US" altLang="en-US" sz="2000"/>
              <a:t>A </a:t>
            </a:r>
            <a:r>
              <a:rPr lang="en-US" altLang="en-US" sz="2000" b="1"/>
              <a:t>stranger</a:t>
            </a:r>
            <a:r>
              <a:rPr lang="en-US" altLang="en-US" sz="2000"/>
              <a:t> to the offender</a:t>
            </a:r>
          </a:p>
          <a:p>
            <a:pPr marL="609600" indent="-609600" algn="ctr">
              <a:buNone/>
            </a:pPr>
            <a:r>
              <a:rPr lang="en-US" altLang="en-US" sz="2000" i="1"/>
              <a:t> </a:t>
            </a:r>
            <a:r>
              <a:rPr lang="en-US" altLang="en-US" sz="2000" b="1"/>
              <a:t>OR</a:t>
            </a:r>
          </a:p>
          <a:p>
            <a:pPr marL="609600" indent="-609600" algn="ctr">
              <a:buNone/>
            </a:pPr>
            <a:endParaRPr lang="en-US" altLang="en-US" sz="2000" b="1"/>
          </a:p>
          <a:p>
            <a:pPr marL="609600" indent="-609600">
              <a:buNone/>
            </a:pPr>
            <a:r>
              <a:rPr lang="en-US" altLang="en-US" sz="2000"/>
              <a:t>A person with whom the offender </a:t>
            </a:r>
            <a:r>
              <a:rPr lang="en-US" altLang="en-US" sz="2000" b="1"/>
              <a:t>established</a:t>
            </a:r>
            <a:r>
              <a:rPr lang="en-US" altLang="en-US" sz="2000"/>
              <a:t> or</a:t>
            </a:r>
          </a:p>
          <a:p>
            <a:pPr marL="609600" indent="-609600">
              <a:buNone/>
            </a:pPr>
            <a:r>
              <a:rPr lang="en-US" altLang="en-US" sz="2000" b="1"/>
              <a:t>promoted</a:t>
            </a:r>
            <a:r>
              <a:rPr lang="en-US" altLang="en-US" sz="2000"/>
              <a:t> a relationship primarily for the purpose of</a:t>
            </a:r>
          </a:p>
          <a:p>
            <a:pPr marL="609600" indent="-609600">
              <a:buNone/>
            </a:pPr>
            <a:r>
              <a:rPr lang="en-US" altLang="en-US" sz="2000"/>
              <a:t>sexual victimization</a:t>
            </a:r>
            <a:endParaRPr lang="en-US" altLang="en-US" sz="2000" b="1"/>
          </a:p>
        </p:txBody>
      </p:sp>
    </p:spTree>
    <p:extLst>
      <p:ext uri="{BB962C8B-B14F-4D97-AF65-F5344CB8AC3E}">
        <p14:creationId xmlns:p14="http://schemas.microsoft.com/office/powerpoint/2010/main" val="3917029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p:nvPr>
        </p:nvSpPr>
        <p:spPr/>
        <p:txBody>
          <a:bodyPr/>
          <a:lstStyle/>
          <a:p>
            <a:r>
              <a:rPr lang="en-US" altLang="en-US" dirty="0"/>
              <a:t>ASSESSMENT****</a:t>
            </a:r>
          </a:p>
        </p:txBody>
      </p:sp>
      <p:sp>
        <p:nvSpPr>
          <p:cNvPr id="21507" name="Rectangle 3"/>
          <p:cNvSpPr>
            <a:spLocks noGrp="1" noChangeArrowheads="1"/>
          </p:cNvSpPr>
          <p:nvPr>
            <p:ph idx="1"/>
          </p:nvPr>
        </p:nvSpPr>
        <p:spPr>
          <a:xfrm>
            <a:off x="1981200" y="2057400"/>
            <a:ext cx="8305800" cy="4419600"/>
          </a:xfrm>
        </p:spPr>
        <p:txBody>
          <a:bodyPr>
            <a:normAutofit lnSpcReduction="10000"/>
          </a:bodyPr>
          <a:lstStyle/>
          <a:p>
            <a:pPr marL="0" indent="0">
              <a:buNone/>
              <a:defRPr/>
            </a:pPr>
            <a:r>
              <a:rPr lang="en-US" altLang="en-US" dirty="0"/>
              <a:t>     </a:t>
            </a:r>
            <a:r>
              <a:rPr lang="en-US" altLang="en-US" sz="2400" dirty="0"/>
              <a:t>If </a:t>
            </a:r>
            <a:r>
              <a:rPr lang="en-US" altLang="en-US" sz="2400" b="1" u="sng" dirty="0"/>
              <a:t>ALL</a:t>
            </a:r>
            <a:r>
              <a:rPr lang="en-US" altLang="en-US" sz="2400" dirty="0"/>
              <a:t> criteria are met, the offender MUST have the</a:t>
            </a:r>
          </a:p>
          <a:p>
            <a:pPr marL="0" indent="0">
              <a:buNone/>
              <a:defRPr/>
            </a:pPr>
            <a:r>
              <a:rPr lang="en-US" altLang="en-US" sz="2400" dirty="0"/>
              <a:t>       assessment</a:t>
            </a:r>
          </a:p>
          <a:p>
            <a:pPr lvl="2" indent="0">
              <a:buNone/>
              <a:defRPr/>
            </a:pPr>
            <a:endParaRPr lang="en-US" altLang="en-US" dirty="0"/>
          </a:p>
          <a:p>
            <a:pPr lvl="2" indent="0">
              <a:buNone/>
              <a:defRPr/>
            </a:pPr>
            <a:r>
              <a:rPr lang="en-US" altLang="en-US" dirty="0"/>
              <a:t>Risk Assessment Instrument: </a:t>
            </a:r>
          </a:p>
          <a:p>
            <a:pPr lvl="2" indent="0">
              <a:buFontTx/>
              <a:buAutoNum type="arabicPeriod"/>
              <a:defRPr/>
            </a:pPr>
            <a:r>
              <a:rPr lang="en-US" altLang="en-US" sz="1800" dirty="0"/>
              <a:t>Prior felony sex conviction </a:t>
            </a:r>
            <a:r>
              <a:rPr lang="en-US" altLang="en-US" sz="1800" b="1" u="sng" dirty="0"/>
              <a:t>or</a:t>
            </a:r>
            <a:r>
              <a:rPr lang="en-US" altLang="en-US" sz="1800" dirty="0"/>
              <a:t> two misdemeanor sex convictions </a:t>
            </a:r>
          </a:p>
          <a:p>
            <a:pPr lvl="2" indent="0">
              <a:buFontTx/>
              <a:buAutoNum type="arabicPeriod"/>
              <a:defRPr/>
            </a:pPr>
            <a:r>
              <a:rPr lang="en-US" altLang="en-US" sz="1800" dirty="0"/>
              <a:t>Actuarial risk factors (adult cases filed, juvenile cases filed, revocations from probation or community corrections, &amp; earliest sex offense filing age) </a:t>
            </a:r>
          </a:p>
          <a:p>
            <a:pPr lvl="2" indent="0">
              <a:buFontTx/>
              <a:buAutoNum type="arabicPeriod"/>
              <a:defRPr/>
            </a:pPr>
            <a:r>
              <a:rPr lang="en-US" altLang="en-US" sz="1800" dirty="0"/>
              <a:t> Psychopathy or Personality Disorder (psychopathy, significant mental illness, or other significant mental issues) </a:t>
            </a:r>
          </a:p>
          <a:p>
            <a:pPr lvl="2" indent="0">
              <a:buNone/>
              <a:defRPr/>
            </a:pPr>
            <a:endParaRPr lang="en-US" altLang="en-US" sz="1800" dirty="0"/>
          </a:p>
          <a:p>
            <a:pPr lvl="2" indent="0">
              <a:buNone/>
              <a:defRPr/>
            </a:pPr>
            <a:r>
              <a:rPr lang="en-US" altLang="en-US" sz="1800" dirty="0"/>
              <a:t>Administered by Probation/DOC staff AND an SOMB approved  evaluator</a:t>
            </a:r>
            <a:endParaRPr lang="en-US" altLang="en-US" dirty="0"/>
          </a:p>
          <a:p>
            <a:pPr eaLnBrk="1" hangingPunct="1">
              <a:lnSpc>
                <a:spcPct val="90000"/>
              </a:lnSpc>
              <a:buFontTx/>
              <a:buNone/>
              <a:defRPr/>
            </a:pPr>
            <a:endParaRPr lang="en-US" altLang="en-US" sz="2000" b="1" dirty="0"/>
          </a:p>
        </p:txBody>
      </p:sp>
    </p:spTree>
    <p:extLst>
      <p:ext uri="{BB962C8B-B14F-4D97-AF65-F5344CB8AC3E}">
        <p14:creationId xmlns:p14="http://schemas.microsoft.com/office/powerpoint/2010/main" val="3193869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p:nvPr>
        </p:nvSpPr>
        <p:spPr/>
        <p:txBody>
          <a:bodyPr/>
          <a:lstStyle/>
          <a:p>
            <a:r>
              <a:rPr lang="en-US" altLang="en-US"/>
              <a:t>SVP &amp; CN</a:t>
            </a:r>
          </a:p>
        </p:txBody>
      </p:sp>
      <p:sp>
        <p:nvSpPr>
          <p:cNvPr id="43010" name="Rectangle 4"/>
          <p:cNvSpPr>
            <a:spLocks noGrp="1" noChangeArrowheads="1"/>
          </p:cNvSpPr>
          <p:nvPr>
            <p:ph idx="1"/>
          </p:nvPr>
        </p:nvSpPr>
        <p:spPr>
          <a:xfrm>
            <a:off x="1524000" y="1981200"/>
            <a:ext cx="8839200" cy="4572000"/>
          </a:xfrm>
        </p:spPr>
        <p:txBody>
          <a:bodyPr>
            <a:normAutofit/>
          </a:bodyPr>
          <a:lstStyle/>
          <a:p>
            <a:pPr algn="ctr" eaLnBrk="1" hangingPunct="1">
              <a:lnSpc>
                <a:spcPct val="80000"/>
              </a:lnSpc>
              <a:buClr>
                <a:srgbClr val="FFFFFF"/>
              </a:buClr>
              <a:buFont typeface="Wingdings" pitchFamily="2" charset="2"/>
              <a:buNone/>
            </a:pPr>
            <a:r>
              <a:rPr lang="en-US" altLang="en-US" sz="2400" dirty="0"/>
              <a:t>    </a:t>
            </a:r>
          </a:p>
          <a:p>
            <a:pPr algn="ctr" eaLnBrk="1" hangingPunct="1">
              <a:lnSpc>
                <a:spcPct val="80000"/>
              </a:lnSpc>
              <a:buClr>
                <a:srgbClr val="FFFFFF"/>
              </a:buClr>
              <a:buFont typeface="Wingdings" pitchFamily="2" charset="2"/>
              <a:buNone/>
            </a:pPr>
            <a:r>
              <a:rPr lang="en-US" altLang="en-US" sz="2400" dirty="0"/>
              <a:t>If the offender meets all criteria, then…</a:t>
            </a:r>
          </a:p>
          <a:p>
            <a:pPr algn="ctr" eaLnBrk="1" hangingPunct="1">
              <a:lnSpc>
                <a:spcPct val="80000"/>
              </a:lnSpc>
              <a:buClr>
                <a:srgbClr val="FFFFFF"/>
              </a:buClr>
              <a:buFont typeface="Wingdings" pitchFamily="2" charset="2"/>
              <a:buNone/>
            </a:pPr>
            <a:r>
              <a:rPr lang="en-US" altLang="en-US" sz="2400" dirty="0"/>
              <a:t>Probation/DOC recommends that the </a:t>
            </a:r>
          </a:p>
          <a:p>
            <a:pPr algn="ctr" eaLnBrk="1" hangingPunct="1">
              <a:lnSpc>
                <a:spcPct val="80000"/>
              </a:lnSpc>
              <a:buClr>
                <a:srgbClr val="FFFFFF"/>
              </a:buClr>
              <a:buFont typeface="Wingdings" pitchFamily="2" charset="2"/>
              <a:buNone/>
            </a:pPr>
            <a:r>
              <a:rPr lang="en-US" altLang="en-US" sz="2400" dirty="0"/>
              <a:t>	 Court/Parole Board make a finding that the defendant be designated as a SVP. </a:t>
            </a:r>
          </a:p>
          <a:p>
            <a:pPr algn="ctr" eaLnBrk="1" hangingPunct="1">
              <a:lnSpc>
                <a:spcPct val="80000"/>
              </a:lnSpc>
              <a:buClr>
                <a:srgbClr val="FFFFFF"/>
              </a:buClr>
              <a:buFont typeface="Wingdings" pitchFamily="2" charset="2"/>
              <a:buNone/>
            </a:pPr>
            <a:endParaRPr lang="en-US" altLang="en-US" sz="2400" dirty="0"/>
          </a:p>
          <a:p>
            <a:pPr algn="ctr" eaLnBrk="1" hangingPunct="1">
              <a:lnSpc>
                <a:spcPct val="80000"/>
              </a:lnSpc>
              <a:buClr>
                <a:srgbClr val="FFFFFF"/>
              </a:buClr>
              <a:buFont typeface="Wingdings" pitchFamily="2" charset="2"/>
              <a:buNone/>
            </a:pPr>
            <a:r>
              <a:rPr lang="en-US" altLang="en-US" sz="2400" dirty="0"/>
              <a:t> </a:t>
            </a:r>
          </a:p>
          <a:p>
            <a:pPr algn="ctr" eaLnBrk="1" hangingPunct="1">
              <a:lnSpc>
                <a:spcPct val="80000"/>
              </a:lnSpc>
              <a:buClr>
                <a:srgbClr val="FFFFFF"/>
              </a:buClr>
              <a:buFont typeface="Wingdings" pitchFamily="2" charset="2"/>
              <a:buNone/>
            </a:pPr>
            <a:r>
              <a:rPr lang="en-US" altLang="en-US" sz="2400" b="1" dirty="0"/>
              <a:t> </a:t>
            </a:r>
          </a:p>
          <a:p>
            <a:pPr algn="ctr" eaLnBrk="1" hangingPunct="1">
              <a:lnSpc>
                <a:spcPct val="80000"/>
              </a:lnSpc>
              <a:buClr>
                <a:srgbClr val="FFFFFF"/>
              </a:buClr>
              <a:buFont typeface="Wingdings" pitchFamily="2" charset="2"/>
              <a:buNone/>
            </a:pPr>
            <a:r>
              <a:rPr lang="en-US" altLang="en-US" sz="2400" dirty="0"/>
              <a:t>    </a:t>
            </a:r>
          </a:p>
        </p:txBody>
      </p:sp>
    </p:spTree>
    <p:extLst>
      <p:ext uri="{BB962C8B-B14F-4D97-AF65-F5344CB8AC3E}">
        <p14:creationId xmlns:p14="http://schemas.microsoft.com/office/powerpoint/2010/main" val="3810685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p:txBody>
          <a:bodyPr/>
          <a:lstStyle/>
          <a:p>
            <a:pPr eaLnBrk="1" hangingPunct="1"/>
            <a:r>
              <a:rPr lang="en-US" altLang="en-US" sz="3600" b="1"/>
              <a:t>COMMUNITY NOTIFICATION</a:t>
            </a:r>
          </a:p>
        </p:txBody>
      </p:sp>
      <p:pic>
        <p:nvPicPr>
          <p:cNvPr id="78851" name="Picture 6" descr="PPP_IGLOB_CLP_GlobalTech_01_C.png"/>
          <p:cNvPicPr>
            <a:picLocks noGrp="1" noChangeAspect="1"/>
          </p:cNvPicPr>
          <p:nvPr>
            <p:ph type="clipArt" sz="half" idx="1"/>
          </p:nvPr>
        </p:nvPicPr>
        <p:blipFill>
          <a:blip r:embed="rId3">
            <a:extLst>
              <a:ext uri="{28A0092B-C50C-407E-A947-70E740481C1C}">
                <a14:useLocalDpi xmlns:a14="http://schemas.microsoft.com/office/drawing/2010/main" val="0"/>
              </a:ext>
            </a:extLst>
          </a:blip>
          <a:stretch>
            <a:fillRect/>
          </a:stretch>
        </p:blipFill>
        <p:spPr>
          <a:xfrm>
            <a:off x="1206500" y="1767681"/>
            <a:ext cx="4191000" cy="4191000"/>
          </a:xfrm>
        </p:spPr>
      </p:pic>
      <p:sp>
        <p:nvSpPr>
          <p:cNvPr id="78852" name="Rectangle 1028"/>
          <p:cNvSpPr>
            <a:spLocks noGrp="1" noChangeArrowheads="1"/>
          </p:cNvSpPr>
          <p:nvPr>
            <p:ph type="body" sz="half" idx="2"/>
          </p:nvPr>
        </p:nvSpPr>
        <p:spPr>
          <a:xfrm>
            <a:off x="6553200" y="2438400"/>
            <a:ext cx="2743200" cy="3505200"/>
          </a:xfrm>
        </p:spPr>
        <p:txBody>
          <a:bodyPr/>
          <a:lstStyle/>
          <a:p>
            <a:pPr eaLnBrk="1" hangingPunct="1">
              <a:buFont typeface="Wingdings" pitchFamily="2" charset="2"/>
              <a:buNone/>
            </a:pPr>
            <a:r>
              <a:rPr lang="en-US" altLang="en-US" sz="2400"/>
              <a:t>   </a:t>
            </a:r>
            <a:r>
              <a:rPr lang="en-US" altLang="en-US" sz="2400" b="1"/>
              <a:t>INFORMED</a:t>
            </a:r>
          </a:p>
          <a:p>
            <a:pPr eaLnBrk="1" hangingPunct="1">
              <a:buFont typeface="Wingdings" pitchFamily="2" charset="2"/>
              <a:buNone/>
            </a:pPr>
            <a:r>
              <a:rPr lang="en-US" altLang="en-US" sz="2400" b="1"/>
              <a:t>  COMMUNITIES</a:t>
            </a:r>
          </a:p>
          <a:p>
            <a:pPr eaLnBrk="1" hangingPunct="1">
              <a:buFont typeface="Wingdings" pitchFamily="2" charset="2"/>
              <a:buNone/>
            </a:pPr>
            <a:r>
              <a:rPr lang="en-US" altLang="en-US" sz="2400" b="1"/>
              <a:t>   ARE  SAFER </a:t>
            </a:r>
          </a:p>
          <a:p>
            <a:pPr eaLnBrk="1" hangingPunct="1">
              <a:buFont typeface="Wingdings" pitchFamily="2" charset="2"/>
              <a:buNone/>
            </a:pPr>
            <a:r>
              <a:rPr lang="en-US" altLang="en-US" sz="2400" b="1"/>
              <a:t>  COMMUNITES</a:t>
            </a:r>
          </a:p>
          <a:p>
            <a:pPr eaLnBrk="1" hangingPunct="1">
              <a:buFont typeface="Wingdings" pitchFamily="2" charset="2"/>
              <a:buNone/>
            </a:pPr>
            <a:endParaRPr lang="en-US" altLang="en-US" sz="2400"/>
          </a:p>
          <a:p>
            <a:pPr eaLnBrk="1" hangingPunct="1">
              <a:buFont typeface="Wingdings" pitchFamily="2" charset="2"/>
              <a:buNone/>
            </a:pPr>
            <a:r>
              <a:rPr lang="en-US" altLang="en-US" sz="1000"/>
              <a:t>      (</a:t>
            </a:r>
            <a:r>
              <a:rPr lang="en-US" altLang="en-US" sz="1400"/>
              <a:t>SOMB 5/15)</a:t>
            </a:r>
          </a:p>
        </p:txBody>
      </p:sp>
    </p:spTree>
    <p:extLst>
      <p:ext uri="{BB962C8B-B14F-4D97-AF65-F5344CB8AC3E}">
        <p14:creationId xmlns:p14="http://schemas.microsoft.com/office/powerpoint/2010/main" val="647544052"/>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r>
              <a:rPr lang="en-US" altLang="en-US"/>
              <a:t>OVERVIEW OF CN</a:t>
            </a:r>
          </a:p>
        </p:txBody>
      </p:sp>
      <p:sp>
        <p:nvSpPr>
          <p:cNvPr id="44034" name="Rectangle 3"/>
          <p:cNvSpPr>
            <a:spLocks noGrp="1" noChangeArrowheads="1"/>
          </p:cNvSpPr>
          <p:nvPr>
            <p:ph idx="1"/>
          </p:nvPr>
        </p:nvSpPr>
        <p:spPr>
          <a:xfrm>
            <a:off x="3200400" y="2286000"/>
            <a:ext cx="7772400" cy="3962400"/>
          </a:xfrm>
        </p:spPr>
        <p:txBody>
          <a:bodyPr>
            <a:normAutofit fontScale="92500" lnSpcReduction="20000"/>
          </a:bodyPr>
          <a:lstStyle/>
          <a:p>
            <a:pPr eaLnBrk="1" hangingPunct="1">
              <a:lnSpc>
                <a:spcPct val="90000"/>
              </a:lnSpc>
            </a:pPr>
            <a:endParaRPr lang="en-US" altLang="en-US" sz="2000"/>
          </a:p>
          <a:p>
            <a:pPr eaLnBrk="1" hangingPunct="1">
              <a:lnSpc>
                <a:spcPct val="90000"/>
              </a:lnSpc>
            </a:pPr>
            <a:r>
              <a:rPr lang="en-US" altLang="en-US" sz="2000"/>
              <a:t>DOC/Parole/Probation Notifies Local Law Enforcement </a:t>
            </a:r>
          </a:p>
          <a:p>
            <a:pPr eaLnBrk="1" hangingPunct="1">
              <a:lnSpc>
                <a:spcPct val="90000"/>
              </a:lnSpc>
              <a:buFont typeface="Wingdings 2" pitchFamily="18" charset="2"/>
              <a:buNone/>
            </a:pPr>
            <a:r>
              <a:rPr lang="en-US" altLang="en-US" sz="2000"/>
              <a:t>    Agency of SVP’s Arrival in Community;</a:t>
            </a:r>
          </a:p>
          <a:p>
            <a:pPr eaLnBrk="1" hangingPunct="1">
              <a:lnSpc>
                <a:spcPct val="90000"/>
              </a:lnSpc>
            </a:pPr>
            <a:r>
              <a:rPr lang="en-US" altLang="en-US" sz="2000"/>
              <a:t>SVP Registers with Law Enforcement Agency;</a:t>
            </a:r>
          </a:p>
          <a:p>
            <a:pPr eaLnBrk="1" hangingPunct="1">
              <a:lnSpc>
                <a:spcPct val="90000"/>
              </a:lnSpc>
            </a:pPr>
            <a:r>
              <a:rPr lang="en-US" altLang="en-US" sz="2000"/>
              <a:t>Law Enforcement Notifies CBI;</a:t>
            </a:r>
          </a:p>
          <a:p>
            <a:pPr eaLnBrk="1" hangingPunct="1">
              <a:lnSpc>
                <a:spcPct val="90000"/>
              </a:lnSpc>
            </a:pPr>
            <a:r>
              <a:rPr lang="en-US" altLang="en-US" sz="2000"/>
              <a:t>CBI places SVP on Internet (within 3 days)</a:t>
            </a:r>
          </a:p>
          <a:p>
            <a:pPr eaLnBrk="1" hangingPunct="1">
              <a:lnSpc>
                <a:spcPct val="90000"/>
              </a:lnSpc>
            </a:pPr>
            <a:r>
              <a:rPr lang="en-US" altLang="en-US" sz="2000"/>
              <a:t>Law Enforcement Agency Conducts Community Notification </a:t>
            </a:r>
          </a:p>
          <a:p>
            <a:pPr eaLnBrk="1" hangingPunct="1">
              <a:lnSpc>
                <a:spcPct val="90000"/>
              </a:lnSpc>
              <a:buFont typeface="Wingdings 2" pitchFamily="18" charset="2"/>
              <a:buNone/>
            </a:pPr>
            <a:r>
              <a:rPr lang="en-US" altLang="en-US" sz="2000"/>
              <a:t>     in Accordance with SOMB </a:t>
            </a:r>
            <a:r>
              <a:rPr lang="en-US" altLang="en-US" sz="2000" i="1"/>
              <a:t>Criteria.</a:t>
            </a:r>
          </a:p>
          <a:p>
            <a:pPr eaLnBrk="1" hangingPunct="1">
              <a:lnSpc>
                <a:spcPct val="90000"/>
              </a:lnSpc>
            </a:pPr>
            <a:endParaRPr lang="en-US" altLang="en-US" sz="2000" i="1"/>
          </a:p>
          <a:p>
            <a:pPr eaLnBrk="1" hangingPunct="1">
              <a:lnSpc>
                <a:spcPct val="90000"/>
              </a:lnSpc>
              <a:buFont typeface="Wingdings" pitchFamily="2" charset="2"/>
              <a:buNone/>
            </a:pPr>
            <a:r>
              <a:rPr lang="en-US" altLang="en-US" sz="2000"/>
              <a:t>	</a:t>
            </a:r>
          </a:p>
          <a:p>
            <a:pPr eaLnBrk="1" hangingPunct="1">
              <a:lnSpc>
                <a:spcPct val="90000"/>
              </a:lnSpc>
              <a:buFont typeface="Wingdings" pitchFamily="2" charset="2"/>
              <a:buNone/>
            </a:pPr>
            <a:r>
              <a:rPr lang="en-US" altLang="en-US" b="1"/>
              <a:t>http://sor.state.co.us/</a:t>
            </a:r>
          </a:p>
        </p:txBody>
      </p:sp>
    </p:spTree>
    <p:extLst>
      <p:ext uri="{BB962C8B-B14F-4D97-AF65-F5344CB8AC3E}">
        <p14:creationId xmlns:p14="http://schemas.microsoft.com/office/powerpoint/2010/main" val="1153243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le 1"/>
          <p:cNvSpPr>
            <a:spLocks noGrp="1"/>
          </p:cNvSpPr>
          <p:nvPr>
            <p:ph type="title"/>
          </p:nvPr>
        </p:nvSpPr>
        <p:spPr>
          <a:xfrm>
            <a:off x="1484311" y="191194"/>
            <a:ext cx="10018713" cy="1256606"/>
          </a:xfrm>
        </p:spPr>
        <p:txBody>
          <a:bodyPr/>
          <a:lstStyle/>
          <a:p>
            <a:r>
              <a:rPr lang="en-US" altLang="en-US" dirty="0"/>
              <a:t>MYTH BUSTERS</a:t>
            </a:r>
          </a:p>
        </p:txBody>
      </p:sp>
      <p:sp>
        <p:nvSpPr>
          <p:cNvPr id="48130" name="Rectangle 4"/>
          <p:cNvSpPr>
            <a:spLocks noGrp="1" noChangeArrowheads="1"/>
          </p:cNvSpPr>
          <p:nvPr>
            <p:ph sz="half" idx="1"/>
          </p:nvPr>
        </p:nvSpPr>
        <p:spPr>
          <a:xfrm>
            <a:off x="1981200" y="1447801"/>
            <a:ext cx="4038600" cy="4906963"/>
          </a:xfrm>
        </p:spPr>
        <p:txBody>
          <a:bodyPr>
            <a:normAutofit lnSpcReduction="10000"/>
          </a:bodyPr>
          <a:lstStyle/>
          <a:p>
            <a:pPr eaLnBrk="1" hangingPunct="1">
              <a:lnSpc>
                <a:spcPct val="90000"/>
              </a:lnSpc>
              <a:buFont typeface="Wingdings" pitchFamily="2" charset="2"/>
              <a:buNone/>
            </a:pPr>
            <a:r>
              <a:rPr lang="en-US" altLang="en-US" b="1"/>
              <a:t>      </a:t>
            </a:r>
            <a:r>
              <a:rPr lang="en-US" altLang="en-US" sz="1800" b="1" i="1"/>
              <a:t>MYTH</a:t>
            </a:r>
          </a:p>
          <a:p>
            <a:pPr eaLnBrk="1" hangingPunct="1">
              <a:lnSpc>
                <a:spcPct val="90000"/>
              </a:lnSpc>
            </a:pPr>
            <a:endParaRPr lang="en-US" altLang="en-US" sz="1800" b="1" i="1"/>
          </a:p>
          <a:p>
            <a:pPr eaLnBrk="1" hangingPunct="1">
              <a:lnSpc>
                <a:spcPct val="90000"/>
              </a:lnSpc>
            </a:pPr>
            <a:r>
              <a:rPr lang="en-US" altLang="en-US" sz="1800" i="1"/>
              <a:t>You can “spot” a sex offender</a:t>
            </a:r>
          </a:p>
          <a:p>
            <a:pPr eaLnBrk="1" hangingPunct="1">
              <a:lnSpc>
                <a:spcPct val="90000"/>
              </a:lnSpc>
            </a:pPr>
            <a:endParaRPr lang="en-US" altLang="en-US" sz="1800" i="1"/>
          </a:p>
          <a:p>
            <a:pPr eaLnBrk="1" hangingPunct="1">
              <a:lnSpc>
                <a:spcPct val="90000"/>
              </a:lnSpc>
              <a:buFont typeface="Wingdings 2" pitchFamily="18" charset="2"/>
              <a:buNone/>
            </a:pPr>
            <a:endParaRPr lang="en-US" altLang="en-US" sz="1800" i="1"/>
          </a:p>
          <a:p>
            <a:pPr eaLnBrk="1" hangingPunct="1">
              <a:lnSpc>
                <a:spcPct val="90000"/>
              </a:lnSpc>
            </a:pPr>
            <a:r>
              <a:rPr lang="en-US" altLang="en-US" sz="1800" i="1"/>
              <a:t>Most offenders have a long rap sheet</a:t>
            </a:r>
          </a:p>
          <a:p>
            <a:pPr eaLnBrk="1" hangingPunct="1">
              <a:lnSpc>
                <a:spcPct val="90000"/>
              </a:lnSpc>
            </a:pPr>
            <a:endParaRPr lang="en-US" altLang="en-US" sz="1800" i="1"/>
          </a:p>
          <a:p>
            <a:pPr eaLnBrk="1" hangingPunct="1">
              <a:lnSpc>
                <a:spcPct val="90000"/>
              </a:lnSpc>
            </a:pPr>
            <a:endParaRPr lang="en-US" altLang="en-US" sz="1800" i="1"/>
          </a:p>
          <a:p>
            <a:pPr eaLnBrk="1" hangingPunct="1">
              <a:lnSpc>
                <a:spcPct val="90000"/>
              </a:lnSpc>
            </a:pPr>
            <a:r>
              <a:rPr lang="en-US" altLang="en-US" sz="1800" i="1"/>
              <a:t>Sex crimes are acts of impulse</a:t>
            </a:r>
          </a:p>
          <a:p>
            <a:pPr eaLnBrk="1" hangingPunct="1">
              <a:lnSpc>
                <a:spcPct val="90000"/>
              </a:lnSpc>
            </a:pPr>
            <a:endParaRPr lang="en-US" altLang="en-US" sz="2000" b="1"/>
          </a:p>
          <a:p>
            <a:pPr eaLnBrk="1" hangingPunct="1">
              <a:lnSpc>
                <a:spcPct val="90000"/>
              </a:lnSpc>
            </a:pPr>
            <a:endParaRPr lang="en-US" altLang="en-US" sz="2000" b="1">
              <a:latin typeface="Batang" pitchFamily="18" charset="-127"/>
            </a:endParaRPr>
          </a:p>
        </p:txBody>
      </p:sp>
      <p:sp>
        <p:nvSpPr>
          <p:cNvPr id="48131" name="Rectangle 5"/>
          <p:cNvSpPr>
            <a:spLocks noGrp="1" noChangeArrowheads="1"/>
          </p:cNvSpPr>
          <p:nvPr>
            <p:ph sz="half" idx="2"/>
          </p:nvPr>
        </p:nvSpPr>
        <p:spPr>
          <a:xfrm>
            <a:off x="6172200" y="1447800"/>
            <a:ext cx="4038600" cy="4800600"/>
          </a:xfrm>
        </p:spPr>
        <p:txBody>
          <a:bodyPr>
            <a:normAutofit lnSpcReduction="10000"/>
          </a:bodyPr>
          <a:lstStyle/>
          <a:p>
            <a:pPr eaLnBrk="1" hangingPunct="1">
              <a:lnSpc>
                <a:spcPct val="90000"/>
              </a:lnSpc>
              <a:buFont typeface="Wingdings" pitchFamily="2" charset="2"/>
              <a:buNone/>
            </a:pPr>
            <a:r>
              <a:rPr lang="en-US" altLang="en-US" sz="2000" b="1" dirty="0"/>
              <a:t>         </a:t>
            </a:r>
            <a:r>
              <a:rPr lang="en-US" altLang="en-US" sz="1800" b="1" dirty="0"/>
              <a:t>FACT</a:t>
            </a:r>
          </a:p>
          <a:p>
            <a:pPr eaLnBrk="1" hangingPunct="1">
              <a:lnSpc>
                <a:spcPct val="90000"/>
              </a:lnSpc>
            </a:pPr>
            <a:endParaRPr lang="en-US" altLang="en-US" sz="1800" b="1" dirty="0"/>
          </a:p>
          <a:p>
            <a:pPr>
              <a:lnSpc>
                <a:spcPct val="90000"/>
              </a:lnSpc>
            </a:pPr>
            <a:r>
              <a:rPr lang="en-US" altLang="en-US" b="1" dirty="0"/>
              <a:t>There is no such thing as a “typical” sex offender; they come from all backgrounds, ages, income levels, and professions.</a:t>
            </a:r>
            <a:endParaRPr lang="en-US" altLang="en-US" sz="1800" b="1" dirty="0"/>
          </a:p>
          <a:p>
            <a:pPr eaLnBrk="1" hangingPunct="1">
              <a:lnSpc>
                <a:spcPct val="90000"/>
              </a:lnSpc>
            </a:pPr>
            <a:endParaRPr lang="en-US" altLang="en-US" sz="1800" b="1" dirty="0"/>
          </a:p>
          <a:p>
            <a:pPr eaLnBrk="1" hangingPunct="1">
              <a:lnSpc>
                <a:spcPct val="90000"/>
              </a:lnSpc>
            </a:pPr>
            <a:r>
              <a:rPr lang="en-US" altLang="en-US" sz="1800" b="1" dirty="0"/>
              <a:t>Many sex offenders have NO criminal history.</a:t>
            </a:r>
          </a:p>
          <a:p>
            <a:pPr eaLnBrk="1" hangingPunct="1">
              <a:lnSpc>
                <a:spcPct val="90000"/>
              </a:lnSpc>
            </a:pPr>
            <a:endParaRPr lang="en-US" altLang="en-US" sz="1800" b="1" dirty="0"/>
          </a:p>
          <a:p>
            <a:pPr eaLnBrk="1" hangingPunct="1">
              <a:lnSpc>
                <a:spcPct val="90000"/>
              </a:lnSpc>
            </a:pPr>
            <a:r>
              <a:rPr lang="en-US" altLang="en-US" sz="1800" b="1" dirty="0"/>
              <a:t>Studies show 75% of sex offenses are carefully planned.   (When 3 or more assailants are involved, the number climbs to 90%.) (WebMD Feature March 27, 2000 Berkeley, CA)</a:t>
            </a:r>
          </a:p>
          <a:p>
            <a:pPr eaLnBrk="1" hangingPunct="1">
              <a:lnSpc>
                <a:spcPct val="90000"/>
              </a:lnSpc>
            </a:pPr>
            <a:endParaRPr lang="en-US" altLang="en-US" sz="1600" b="1" dirty="0">
              <a:solidFill>
                <a:schemeClr val="folHlink"/>
              </a:solidFill>
            </a:endParaRPr>
          </a:p>
        </p:txBody>
      </p:sp>
    </p:spTree>
    <p:extLst>
      <p:ext uri="{BB962C8B-B14F-4D97-AF65-F5344CB8AC3E}">
        <p14:creationId xmlns:p14="http://schemas.microsoft.com/office/powerpoint/2010/main" val="3621920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p:nvPr>
        </p:nvSpPr>
        <p:spPr>
          <a:xfrm>
            <a:off x="1484311" y="133005"/>
            <a:ext cx="10018713" cy="1305098"/>
          </a:xfrm>
        </p:spPr>
        <p:txBody>
          <a:bodyPr/>
          <a:lstStyle/>
          <a:p>
            <a:r>
              <a:rPr lang="en-US" altLang="en-US" dirty="0"/>
              <a:t>SEX OFFENDER CHARACTERISTICS</a:t>
            </a:r>
          </a:p>
        </p:txBody>
      </p:sp>
      <p:sp>
        <p:nvSpPr>
          <p:cNvPr id="49154" name="Rectangle 3"/>
          <p:cNvSpPr>
            <a:spLocks noGrp="1" noChangeArrowheads="1"/>
          </p:cNvSpPr>
          <p:nvPr>
            <p:ph idx="1"/>
          </p:nvPr>
        </p:nvSpPr>
        <p:spPr>
          <a:xfrm>
            <a:off x="2971799" y="1987826"/>
            <a:ext cx="8358809" cy="4023360"/>
          </a:xfrm>
        </p:spPr>
        <p:txBody>
          <a:bodyPr>
            <a:normAutofit lnSpcReduction="10000"/>
          </a:bodyPr>
          <a:lstStyle/>
          <a:p>
            <a:pPr marL="609600" indent="-609600"/>
            <a:endParaRPr lang="en-US" altLang="en-US" sz="2000" dirty="0"/>
          </a:p>
          <a:p>
            <a:pPr marL="609600" indent="-609600"/>
            <a:r>
              <a:rPr lang="en-US" altLang="en-US" sz="2000" dirty="0"/>
              <a:t>Research indicates most sex offenders engage in CROSSOVER behavior.</a:t>
            </a:r>
          </a:p>
          <a:p>
            <a:pPr marL="1009650" lvl="1" indent="-609600"/>
            <a:r>
              <a:rPr lang="en-US" altLang="en-US" sz="1600" dirty="0"/>
              <a:t>When an offender acts outside of his or her usual deviant sexual interest. An offender may be caught for one type of offense but is at a higher risk to commit another type of offense involving a victim of a different age, gender, or race..</a:t>
            </a:r>
          </a:p>
          <a:p>
            <a:pPr marL="609600" indent="-609600"/>
            <a:r>
              <a:rPr lang="en-US" altLang="en-US" sz="2000" dirty="0"/>
              <a:t>Crime of conviction is only one indicator of risk.</a:t>
            </a:r>
          </a:p>
          <a:p>
            <a:pPr marL="1009650" lvl="1" indent="-609600"/>
            <a:r>
              <a:rPr lang="en-US" altLang="en-US" sz="1600" dirty="0"/>
              <a:t>Child molesters in CO who re-offended sexually did not live closer</a:t>
            </a:r>
          </a:p>
          <a:p>
            <a:pPr marL="1009650" lvl="1" indent="-609600">
              <a:buNone/>
            </a:pPr>
            <a:r>
              <a:rPr lang="en-US" altLang="en-US" sz="1600" dirty="0"/>
              <a:t>	to schools or daycare centers than those who did </a:t>
            </a:r>
            <a:r>
              <a:rPr lang="en-US" altLang="en-US" sz="1600" u="sng" dirty="0"/>
              <a:t>not</a:t>
            </a:r>
            <a:r>
              <a:rPr lang="en-US" altLang="en-US" sz="1600" dirty="0"/>
              <a:t> re-offend </a:t>
            </a:r>
          </a:p>
          <a:p>
            <a:pPr marL="609600" indent="-609600">
              <a:buNone/>
            </a:pPr>
            <a:r>
              <a:rPr lang="en-US" altLang="en-US" sz="1600" dirty="0"/>
              <a:t>          	        (Colo. Dept. of Public Safety, 2004)</a:t>
            </a:r>
          </a:p>
          <a:p>
            <a:pPr marL="609600" indent="-609600"/>
            <a:r>
              <a:rPr lang="en-US" altLang="en-US" sz="2000" dirty="0"/>
              <a:t>Most sex offenders are male. Female offenders account for less than 10% of sex offense cases. (FBI 2006) </a:t>
            </a:r>
          </a:p>
          <a:p>
            <a:pPr marL="609600" indent="-609600">
              <a:buNone/>
            </a:pPr>
            <a:endParaRPr lang="en-US" altLang="en-US" sz="2000" dirty="0"/>
          </a:p>
          <a:p>
            <a:pPr marL="609600" indent="-609600"/>
            <a:endParaRPr lang="en-US" altLang="en-US" sz="2000" dirty="0"/>
          </a:p>
          <a:p>
            <a:pPr marL="609600" indent="-609600"/>
            <a:endParaRPr lang="en-US" altLang="en-US" sz="2000" dirty="0"/>
          </a:p>
          <a:p>
            <a:pPr marL="609600" indent="-609600"/>
            <a:endParaRPr lang="en-US" altLang="en-US" sz="2000" dirty="0">
              <a:latin typeface="Batang" pitchFamily="18" charset="-127"/>
            </a:endParaRPr>
          </a:p>
          <a:p>
            <a:pPr marL="609600" indent="-609600"/>
            <a:endParaRPr lang="en-US" altLang="en-US" sz="2000" dirty="0">
              <a:latin typeface="Batang" pitchFamily="18" charset="-127"/>
            </a:endParaRPr>
          </a:p>
        </p:txBody>
      </p:sp>
    </p:spTree>
    <p:extLst>
      <p:ext uri="{BB962C8B-B14F-4D97-AF65-F5344CB8AC3E}">
        <p14:creationId xmlns:p14="http://schemas.microsoft.com/office/powerpoint/2010/main" val="379444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674938" y="533400"/>
            <a:ext cx="6773862" cy="685800"/>
          </a:xfrm>
        </p:spPr>
        <p:txBody>
          <a:bodyPr>
            <a:normAutofit/>
          </a:bodyPr>
          <a:lstStyle/>
          <a:p>
            <a:pPr>
              <a:defRPr/>
            </a:pPr>
            <a:r>
              <a:rPr lang="en-US" sz="3600" b="1" dirty="0">
                <a:solidFill>
                  <a:schemeClr val="accent6">
                    <a:lumMod val="50000"/>
                  </a:schemeClr>
                </a:solidFill>
              </a:rPr>
              <a:t>MYTH BUSTERS</a:t>
            </a:r>
          </a:p>
        </p:txBody>
      </p:sp>
      <p:sp>
        <p:nvSpPr>
          <p:cNvPr id="50179" name="Rectangle 4"/>
          <p:cNvSpPr>
            <a:spLocks noGrp="1" noChangeArrowheads="1"/>
          </p:cNvSpPr>
          <p:nvPr>
            <p:ph sz="half" idx="1"/>
          </p:nvPr>
        </p:nvSpPr>
        <p:spPr>
          <a:xfrm>
            <a:off x="1981200" y="1920875"/>
            <a:ext cx="4038600" cy="4433888"/>
          </a:xfrm>
        </p:spPr>
        <p:txBody>
          <a:bodyPr/>
          <a:lstStyle/>
          <a:p>
            <a:pPr eaLnBrk="1" hangingPunct="1">
              <a:buFont typeface="Wingdings" pitchFamily="2" charset="2"/>
              <a:buNone/>
            </a:pPr>
            <a:r>
              <a:rPr lang="en-US" altLang="en-US" b="1" dirty="0"/>
              <a:t>       	</a:t>
            </a:r>
            <a:r>
              <a:rPr lang="en-US" altLang="en-US" sz="1800" b="1" i="1" dirty="0"/>
              <a:t>MYTH	</a:t>
            </a:r>
          </a:p>
          <a:p>
            <a:pPr eaLnBrk="1" hangingPunct="1">
              <a:buFont typeface="Wingdings" pitchFamily="2" charset="2"/>
              <a:buNone/>
            </a:pPr>
            <a:endParaRPr lang="en-US" altLang="en-US" sz="1800" b="1" i="1" dirty="0"/>
          </a:p>
          <a:p>
            <a:pPr eaLnBrk="1" hangingPunct="1"/>
            <a:r>
              <a:rPr lang="en-US" altLang="en-US" sz="1800" i="1" dirty="0"/>
              <a:t>Sexual Assaults occur in dangerous places</a:t>
            </a:r>
          </a:p>
          <a:p>
            <a:pPr eaLnBrk="1" hangingPunct="1">
              <a:buFont typeface="Wingdings" pitchFamily="2" charset="2"/>
              <a:buNone/>
            </a:pPr>
            <a:endParaRPr lang="en-US" altLang="en-US" sz="1800" i="1" dirty="0"/>
          </a:p>
          <a:p>
            <a:pPr eaLnBrk="1" hangingPunct="1">
              <a:buFont typeface="Wingdings" pitchFamily="2" charset="2"/>
              <a:buNone/>
            </a:pPr>
            <a:endParaRPr lang="en-US" altLang="en-US" sz="1800" i="1" dirty="0"/>
          </a:p>
          <a:p>
            <a:pPr eaLnBrk="1" hangingPunct="1">
              <a:buFont typeface="Wingdings" pitchFamily="2" charset="2"/>
              <a:buNone/>
            </a:pPr>
            <a:endParaRPr lang="en-US" altLang="en-US" sz="1800" i="1" dirty="0"/>
          </a:p>
          <a:p>
            <a:pPr eaLnBrk="1" hangingPunct="1">
              <a:buFont typeface="Wingdings" pitchFamily="2" charset="2"/>
              <a:buNone/>
            </a:pPr>
            <a:endParaRPr lang="en-US" altLang="en-US" sz="1800" i="1" dirty="0"/>
          </a:p>
          <a:p>
            <a:pPr eaLnBrk="1" hangingPunct="1"/>
            <a:endParaRPr lang="en-US" altLang="en-US" sz="1800" i="1" dirty="0"/>
          </a:p>
          <a:p>
            <a:pPr eaLnBrk="1" hangingPunct="1"/>
            <a:r>
              <a:rPr lang="en-US" altLang="en-US" sz="1800" i="1" dirty="0"/>
              <a:t>Most sex crimes are committed by a stranger</a:t>
            </a:r>
            <a:r>
              <a:rPr lang="en-US" altLang="en-US" sz="1800" b="1" dirty="0"/>
              <a:t>		</a:t>
            </a:r>
          </a:p>
          <a:p>
            <a:pPr eaLnBrk="1" hangingPunct="1">
              <a:buFont typeface="Wingdings" pitchFamily="2" charset="2"/>
              <a:buNone/>
            </a:pPr>
            <a:endParaRPr lang="en-US" altLang="en-US" b="1" dirty="0"/>
          </a:p>
        </p:txBody>
      </p:sp>
      <p:sp>
        <p:nvSpPr>
          <p:cNvPr id="50180" name="Rectangle 5"/>
          <p:cNvSpPr>
            <a:spLocks noGrp="1" noChangeArrowheads="1"/>
          </p:cNvSpPr>
          <p:nvPr>
            <p:ph sz="half" idx="2"/>
          </p:nvPr>
        </p:nvSpPr>
        <p:spPr>
          <a:xfrm>
            <a:off x="6172200" y="1920875"/>
            <a:ext cx="4038600" cy="4433888"/>
          </a:xfrm>
        </p:spPr>
        <p:txBody>
          <a:bodyPr/>
          <a:lstStyle/>
          <a:p>
            <a:pPr eaLnBrk="1" hangingPunct="1">
              <a:buFont typeface="Wingdings" pitchFamily="2" charset="2"/>
              <a:buNone/>
            </a:pPr>
            <a:r>
              <a:rPr lang="en-US" altLang="en-US" sz="1800" dirty="0"/>
              <a:t>           	</a:t>
            </a:r>
            <a:r>
              <a:rPr lang="en-US" altLang="en-US" sz="1800" b="1" dirty="0"/>
              <a:t>FACT</a:t>
            </a:r>
          </a:p>
          <a:p>
            <a:pPr eaLnBrk="1" hangingPunct="1">
              <a:buFont typeface="Wingdings" pitchFamily="2" charset="2"/>
              <a:buNone/>
            </a:pPr>
            <a:endParaRPr lang="en-US" altLang="en-US" sz="1800" dirty="0"/>
          </a:p>
          <a:p>
            <a:pPr eaLnBrk="1" hangingPunct="1"/>
            <a:r>
              <a:rPr lang="en-US" altLang="en-US" sz="1800" b="1" dirty="0"/>
              <a:t>A study conducted in Colorado</a:t>
            </a:r>
          </a:p>
          <a:p>
            <a:pPr eaLnBrk="1" hangingPunct="1">
              <a:buFont typeface="Wingdings 2" pitchFamily="18" charset="2"/>
              <a:buNone/>
            </a:pPr>
            <a:r>
              <a:rPr lang="en-US" altLang="en-US" sz="1800" b="1" dirty="0"/>
              <a:t>	Department of Corrections indicated 85% of the sex offenders reported having committed the sex crime at their own residence, or at the victim’s residence.</a:t>
            </a:r>
          </a:p>
          <a:p>
            <a:pPr eaLnBrk="1" hangingPunct="1">
              <a:buFont typeface="Wingdings" pitchFamily="2" charset="2"/>
              <a:buNone/>
            </a:pPr>
            <a:endParaRPr lang="en-US" altLang="en-US" sz="1800" b="1" dirty="0"/>
          </a:p>
          <a:p>
            <a:r>
              <a:rPr lang="en-US" altLang="en-US" sz="1800" b="1" dirty="0"/>
              <a:t>93 % of child sex abuse victims know their abusers (</a:t>
            </a:r>
            <a:r>
              <a:rPr lang="en-US" altLang="en-US" sz="1800" b="1" dirty="0" err="1"/>
              <a:t>Dept</a:t>
            </a:r>
            <a:r>
              <a:rPr lang="en-US" altLang="en-US" sz="1800" b="1" dirty="0"/>
              <a:t> of Justice, 2000)</a:t>
            </a:r>
          </a:p>
          <a:p>
            <a:pPr eaLnBrk="1" hangingPunct="1"/>
            <a:endParaRPr lang="en-US" altLang="en-US" sz="1600" b="1" dirty="0">
              <a:solidFill>
                <a:schemeClr val="folHlink"/>
              </a:solidFill>
            </a:endParaRPr>
          </a:p>
          <a:p>
            <a:pPr eaLnBrk="1" hangingPunct="1"/>
            <a:endParaRPr lang="en-US" altLang="en-US" b="1" dirty="0">
              <a:solidFill>
                <a:schemeClr val="folHlink"/>
              </a:solidFill>
              <a:latin typeface="Batang" pitchFamily="18" charset="-127"/>
            </a:endParaRPr>
          </a:p>
        </p:txBody>
      </p:sp>
      <p:pic>
        <p:nvPicPr>
          <p:cNvPr id="2" name="Picture 1"/>
          <p:cNvPicPr>
            <a:picLocks noChangeAspect="1"/>
          </p:cNvPicPr>
          <p:nvPr/>
        </p:nvPicPr>
        <p:blipFill>
          <a:blip r:embed="rId3"/>
          <a:stretch>
            <a:fillRect/>
          </a:stretch>
        </p:blipFill>
        <p:spPr>
          <a:xfrm>
            <a:off x="2328948" y="3333404"/>
            <a:ext cx="3132514" cy="1976089"/>
          </a:xfrm>
          <a:prstGeom prst="rect">
            <a:avLst/>
          </a:prstGeom>
        </p:spPr>
      </p:pic>
    </p:spTree>
    <p:extLst>
      <p:ext uri="{BB962C8B-B14F-4D97-AF65-F5344CB8AC3E}">
        <p14:creationId xmlns:p14="http://schemas.microsoft.com/office/powerpoint/2010/main" val="3955227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484311" y="598516"/>
            <a:ext cx="10018713" cy="1382684"/>
          </a:xfrm>
        </p:spPr>
        <p:txBody>
          <a:bodyPr>
            <a:normAutofit/>
          </a:bodyPr>
          <a:lstStyle/>
          <a:p>
            <a:pPr eaLnBrk="1" hangingPunct="1"/>
            <a:r>
              <a:rPr lang="en-US" altLang="en-US" sz="3600" b="1" dirty="0"/>
              <a:t>STRANGER DANGER?</a:t>
            </a:r>
            <a:br>
              <a:rPr lang="en-US" altLang="en-US" sz="3600" b="1" dirty="0"/>
            </a:br>
            <a:endParaRPr lang="en-US" altLang="en-US" sz="3600" b="1" dirty="0"/>
          </a:p>
        </p:txBody>
      </p:sp>
      <p:sp>
        <p:nvSpPr>
          <p:cNvPr id="51203" name="Rectangle 3"/>
          <p:cNvSpPr>
            <a:spLocks noGrp="1" noChangeArrowheads="1"/>
          </p:cNvSpPr>
          <p:nvPr>
            <p:ph idx="1"/>
          </p:nvPr>
        </p:nvSpPr>
        <p:spPr>
          <a:xfrm>
            <a:off x="2590800" y="1981200"/>
            <a:ext cx="7772400" cy="4114800"/>
          </a:xfrm>
        </p:spPr>
        <p:txBody>
          <a:bodyPr>
            <a:normAutofit fontScale="92500" lnSpcReduction="20000"/>
          </a:bodyPr>
          <a:lstStyle/>
          <a:p>
            <a:pPr eaLnBrk="1" hangingPunct="1">
              <a:buFont typeface="Wingdings" pitchFamily="2" charset="2"/>
              <a:buNone/>
            </a:pPr>
            <a:endParaRPr lang="en-US" altLang="en-US" b="1" u="sng" dirty="0"/>
          </a:p>
          <a:p>
            <a:pPr eaLnBrk="1" hangingPunct="1">
              <a:buFont typeface="Wingdings" pitchFamily="2" charset="2"/>
              <a:buNone/>
            </a:pPr>
            <a:endParaRPr lang="en-US" altLang="en-US" b="1" u="sng" dirty="0"/>
          </a:p>
          <a:p>
            <a:pPr eaLnBrk="1" hangingPunct="1">
              <a:buFont typeface="Wingdings" pitchFamily="2" charset="2"/>
              <a:buNone/>
            </a:pPr>
            <a:endParaRPr lang="en-US" altLang="en-US" b="1" u="sng" dirty="0"/>
          </a:p>
          <a:p>
            <a:pPr eaLnBrk="1" hangingPunct="1">
              <a:buFont typeface="Wingdings" pitchFamily="2" charset="2"/>
              <a:buNone/>
            </a:pPr>
            <a:r>
              <a:rPr lang="en-US" altLang="en-US" b="1" u="sng" dirty="0"/>
              <a:t>ABDUCTIONS IN THE UNITED STATES:</a:t>
            </a:r>
          </a:p>
          <a:p>
            <a:pPr eaLnBrk="1" hangingPunct="1">
              <a:buFont typeface="Wingdings" pitchFamily="2" charset="2"/>
              <a:buNone/>
            </a:pPr>
            <a:endParaRPr lang="en-US" altLang="en-US" b="1" u="sng" dirty="0"/>
          </a:p>
          <a:p>
            <a:pPr eaLnBrk="1" hangingPunct="1">
              <a:buFont typeface="Wingdings" pitchFamily="2" charset="2"/>
              <a:buChar char="§"/>
            </a:pPr>
            <a:r>
              <a:rPr lang="en-US" altLang="en-US" sz="2000" dirty="0"/>
              <a:t>US Census estimates there were 74,000,000 Children </a:t>
            </a:r>
          </a:p>
          <a:p>
            <a:pPr eaLnBrk="1" hangingPunct="1">
              <a:buFont typeface="Wingdings" pitchFamily="2" charset="2"/>
              <a:buNone/>
            </a:pPr>
            <a:r>
              <a:rPr lang="en-US" altLang="en-US" sz="2000" dirty="0"/>
              <a:t>     (age 17 and under) in US in 2018.</a:t>
            </a:r>
          </a:p>
          <a:p>
            <a:pPr eaLnBrk="1" hangingPunct="1">
              <a:buFont typeface="Wingdings 2" pitchFamily="18" charset="2"/>
              <a:buNone/>
            </a:pPr>
            <a:r>
              <a:rPr lang="en-US" altLang="en-US" sz="2000" dirty="0"/>
              <a:t>      </a:t>
            </a:r>
          </a:p>
          <a:p>
            <a:pPr eaLnBrk="1" hangingPunct="1">
              <a:buFont typeface="Wingdings" pitchFamily="2" charset="2"/>
              <a:buChar char="§"/>
            </a:pPr>
            <a:r>
              <a:rPr lang="en-US" altLang="en-US" sz="2000" dirty="0"/>
              <a:t>47 Children (0.00015%) were abducted by strangers in 2000</a:t>
            </a:r>
          </a:p>
          <a:p>
            <a:pPr eaLnBrk="1" hangingPunct="1">
              <a:buFont typeface="Wingdings 2" pitchFamily="18" charset="2"/>
              <a:buNone/>
            </a:pPr>
            <a:r>
              <a:rPr lang="en-US" altLang="en-US" sz="2000" dirty="0"/>
              <a:t>	(</a:t>
            </a:r>
            <a:r>
              <a:rPr lang="en-US" altLang="en-US" sz="1600" dirty="0"/>
              <a:t>US DOJ-NISMART,OJJDP, OCT </a:t>
            </a:r>
            <a:r>
              <a:rPr lang="en-US" altLang="en-US" sz="2000" dirty="0"/>
              <a:t>2002</a:t>
            </a:r>
            <a:r>
              <a:rPr lang="en-US" altLang="en-US" sz="1600" dirty="0"/>
              <a:t>)</a:t>
            </a:r>
          </a:p>
          <a:p>
            <a:pPr eaLnBrk="1" hangingPunct="1">
              <a:buFont typeface="Wingdings" pitchFamily="2" charset="2"/>
              <a:buChar char="§"/>
            </a:pPr>
            <a:endParaRPr lang="en-US" altLang="en-US" sz="1600" dirty="0"/>
          </a:p>
          <a:p>
            <a:pPr eaLnBrk="1" hangingPunct="1">
              <a:buFont typeface="Wingdings" pitchFamily="2" charset="2"/>
              <a:buChar char="§"/>
            </a:pPr>
            <a:endParaRPr lang="en-US" altLang="en-US" sz="1600" dirty="0">
              <a:latin typeface="Batang" pitchFamily="18" charset="-127"/>
            </a:endParaRPr>
          </a:p>
          <a:p>
            <a:pPr eaLnBrk="1" hangingPunct="1">
              <a:buFont typeface="Wingdings" pitchFamily="2" charset="2"/>
              <a:buChar char="§"/>
            </a:pPr>
            <a:endParaRPr lang="en-US" altLang="en-US" sz="2400" dirty="0">
              <a:latin typeface="Batang" pitchFamily="18" charset="-127"/>
            </a:endParaRPr>
          </a:p>
          <a:p>
            <a:pPr eaLnBrk="1" hangingPunct="1">
              <a:buFont typeface="Wingdings" pitchFamily="2" charset="2"/>
              <a:buNone/>
            </a:pPr>
            <a:endParaRPr lang="en-US" altLang="en-US" sz="2400" dirty="0">
              <a:latin typeface="Batang" pitchFamily="18" charset="-127"/>
            </a:endParaRPr>
          </a:p>
          <a:p>
            <a:pPr eaLnBrk="1" hangingPunct="1">
              <a:buFont typeface="Wingdings" pitchFamily="2" charset="2"/>
              <a:buNone/>
            </a:pPr>
            <a:endParaRPr lang="en-US" altLang="en-US" sz="2400" dirty="0"/>
          </a:p>
          <a:p>
            <a:pPr eaLnBrk="1" hangingPunct="1">
              <a:buFont typeface="Wingdings" pitchFamily="2" charset="2"/>
              <a:buNone/>
            </a:pPr>
            <a:endParaRPr lang="en-US" altLang="en-US" sz="2400" dirty="0"/>
          </a:p>
        </p:txBody>
      </p:sp>
    </p:spTree>
    <p:extLst>
      <p:ext uri="{BB962C8B-B14F-4D97-AF65-F5344CB8AC3E}">
        <p14:creationId xmlns:p14="http://schemas.microsoft.com/office/powerpoint/2010/main" val="3253225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1338" y="269223"/>
            <a:ext cx="7543800" cy="584200"/>
          </a:xfrm>
          <a:prstGeom prst="rect">
            <a:avLst/>
          </a:prstGeom>
          <a:noFill/>
        </p:spPr>
        <p:txBody>
          <a:bodyPr>
            <a:spAutoFit/>
          </a:bodyPr>
          <a:lstStyle/>
          <a:p>
            <a:pPr algn="ctr" eaLnBrk="0" hangingPunct="0">
              <a:defRPr/>
            </a:pPr>
            <a:r>
              <a:rPr lang="en-US" sz="3200" dirty="0">
                <a:solidFill>
                  <a:schemeClr val="accent6">
                    <a:lumMod val="50000"/>
                  </a:schemeClr>
                </a:solidFill>
                <a:latin typeface="+mj-lt"/>
              </a:rPr>
              <a:t>STATISTICAL REALITY</a:t>
            </a:r>
          </a:p>
        </p:txBody>
      </p:sp>
      <p:pic>
        <p:nvPicPr>
          <p:cNvPr id="52243" name="Picture 19" descr="Circle graph explaining that 93 percent of child victims know their perpetrator. 59% of perpetrators are acquaintances, 34% are family members, and 7% are strang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1318437"/>
            <a:ext cx="6246459" cy="49034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48786" y="6401479"/>
            <a:ext cx="7306808" cy="230832"/>
          </a:xfrm>
          <a:prstGeom prst="rect">
            <a:avLst/>
          </a:prstGeom>
          <a:noFill/>
        </p:spPr>
        <p:txBody>
          <a:bodyPr wrap="none" rtlCol="0">
            <a:spAutoFit/>
          </a:bodyPr>
          <a:lstStyle/>
          <a:p>
            <a:r>
              <a:rPr lang="en-US" sz="900" dirty="0"/>
              <a:t>Department of Justice, Office of Justice Programs, Bureau of Justice Statistics, Sexual Assault of Young Children as Reported to Law Enforcement  (2000).</a:t>
            </a:r>
          </a:p>
        </p:txBody>
      </p:sp>
    </p:spTree>
    <p:extLst>
      <p:ext uri="{BB962C8B-B14F-4D97-AF65-F5344CB8AC3E}">
        <p14:creationId xmlns:p14="http://schemas.microsoft.com/office/powerpoint/2010/main" val="587865907"/>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09800" y="609600"/>
            <a:ext cx="7696200" cy="990600"/>
          </a:xfrm>
        </p:spPr>
        <p:txBody>
          <a:bodyPr/>
          <a:lstStyle/>
          <a:p>
            <a:pPr eaLnBrk="1" hangingPunct="1"/>
            <a:r>
              <a:rPr lang="en-US" altLang="en-US" b="1">
                <a:solidFill>
                  <a:schemeClr val="tx1"/>
                </a:solidFill>
              </a:rPr>
              <a:t>ALCOHOL &amp; DRUGS</a:t>
            </a:r>
          </a:p>
        </p:txBody>
      </p:sp>
      <p:sp>
        <p:nvSpPr>
          <p:cNvPr id="53251" name="Rectangle 3"/>
          <p:cNvSpPr>
            <a:spLocks noGrp="1" noChangeArrowheads="1"/>
          </p:cNvSpPr>
          <p:nvPr>
            <p:ph idx="1"/>
          </p:nvPr>
        </p:nvSpPr>
        <p:spPr/>
        <p:txBody>
          <a:bodyPr>
            <a:normAutofit lnSpcReduction="10000"/>
          </a:bodyPr>
          <a:lstStyle/>
          <a:p>
            <a:pPr eaLnBrk="1" hangingPunct="1">
              <a:buFont typeface="Wingdings" pitchFamily="2" charset="2"/>
              <a:buNone/>
            </a:pPr>
            <a:r>
              <a:rPr lang="en-US" altLang="en-US" b="1"/>
              <a:t>DID YOU KNOW?</a:t>
            </a:r>
          </a:p>
          <a:p>
            <a:pPr eaLnBrk="1" hangingPunct="1"/>
            <a:endParaRPr lang="en-US" altLang="en-US" b="1"/>
          </a:p>
          <a:p>
            <a:pPr eaLnBrk="1" hangingPunct="1"/>
            <a:r>
              <a:rPr lang="en-US" altLang="en-US" sz="2400"/>
              <a:t>It is a felony crime to have sex with someone who is under the influence of drugs or alcohol and who is “physically helpless” or incapable of appraising the nature of their actions.</a:t>
            </a:r>
          </a:p>
          <a:p>
            <a:pPr eaLnBrk="1" hangingPunct="1"/>
            <a:endParaRPr lang="en-US" altLang="en-US" sz="2400"/>
          </a:p>
          <a:p>
            <a:pPr eaLnBrk="1" hangingPunct="1">
              <a:buFont typeface="Wingdings" pitchFamily="2" charset="2"/>
              <a:buNone/>
            </a:pPr>
            <a:r>
              <a:rPr lang="en-US" altLang="en-US" sz="2400"/>
              <a:t>   C.R.S. 18-3-402 (b), (h) </a:t>
            </a:r>
          </a:p>
        </p:txBody>
      </p:sp>
    </p:spTree>
    <p:extLst>
      <p:ext uri="{BB962C8B-B14F-4D97-AF65-F5344CB8AC3E}">
        <p14:creationId xmlns:p14="http://schemas.microsoft.com/office/powerpoint/2010/main" val="2173112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a:xfrm>
            <a:off x="1484311" y="224444"/>
            <a:ext cx="10018713" cy="1438101"/>
          </a:xfrm>
        </p:spPr>
        <p:txBody>
          <a:bodyPr/>
          <a:lstStyle/>
          <a:p>
            <a:r>
              <a:rPr lang="en-US" altLang="en-US" b="1" dirty="0"/>
              <a:t>SEXUAL ASSAULT</a:t>
            </a:r>
          </a:p>
        </p:txBody>
      </p:sp>
      <p:sp>
        <p:nvSpPr>
          <p:cNvPr id="34819" name="Content Placeholder 2"/>
          <p:cNvSpPr>
            <a:spLocks noGrp="1"/>
          </p:cNvSpPr>
          <p:nvPr>
            <p:ph idx="1"/>
          </p:nvPr>
        </p:nvSpPr>
        <p:spPr>
          <a:xfrm>
            <a:off x="1981200" y="1600201"/>
            <a:ext cx="8001000" cy="4525963"/>
          </a:xfrm>
        </p:spPr>
        <p:txBody>
          <a:bodyPr>
            <a:normAutofit fontScale="85000" lnSpcReduction="20000"/>
          </a:bodyPr>
          <a:lstStyle/>
          <a:p>
            <a:pPr>
              <a:buFont typeface="Wingdings 2" pitchFamily="18" charset="2"/>
              <a:buNone/>
              <a:defRPr/>
            </a:pPr>
            <a:endParaRPr lang="en-US" sz="2200" dirty="0"/>
          </a:p>
          <a:p>
            <a:pPr>
              <a:buFont typeface="Wingdings 2" pitchFamily="18" charset="2"/>
              <a:buNone/>
              <a:defRPr/>
            </a:pPr>
            <a:r>
              <a:rPr lang="en-US" sz="2200" dirty="0"/>
              <a:t>C.R.S. 18-3-402, 18-3-405, and 18-3-405.3</a:t>
            </a:r>
          </a:p>
          <a:p>
            <a:pPr>
              <a:buFont typeface="Wingdings" pitchFamily="2" charset="2"/>
              <a:buChar char="Ø"/>
              <a:defRPr/>
            </a:pPr>
            <a:r>
              <a:rPr lang="en-US" sz="2200" i="1" dirty="0"/>
              <a:t>It is illegal to have sexual relations if:</a:t>
            </a:r>
          </a:p>
          <a:p>
            <a:pPr>
              <a:buFont typeface="Wingdings" pitchFamily="2" charset="2"/>
              <a:buChar char="Ø"/>
              <a:defRPr/>
            </a:pPr>
            <a:endParaRPr lang="en-US" sz="2200" i="1" dirty="0"/>
          </a:p>
          <a:p>
            <a:pPr lvl="1">
              <a:buFont typeface="Wingdings" pitchFamily="2" charset="2"/>
              <a:buChar char="Ø"/>
              <a:defRPr/>
            </a:pPr>
            <a:r>
              <a:rPr lang="en-US" sz="2200" dirty="0"/>
              <a:t>The victim is less than 15 years of age, and actor is at least 4 years older than the victim (but less than 17 years of age);</a:t>
            </a:r>
          </a:p>
          <a:p>
            <a:pPr marL="448056" lvl="1" indent="0">
              <a:buNone/>
              <a:defRPr/>
            </a:pPr>
            <a:endParaRPr lang="en-US" sz="2200" dirty="0"/>
          </a:p>
          <a:p>
            <a:pPr lvl="1">
              <a:buFont typeface="Wingdings" pitchFamily="2" charset="2"/>
              <a:buChar char="Ø"/>
              <a:defRPr/>
            </a:pPr>
            <a:r>
              <a:rPr lang="en-US" sz="2200" dirty="0"/>
              <a:t>The victim is less than 18 years of age and the actor is in a “position of trust” with respect to the victim;</a:t>
            </a:r>
          </a:p>
          <a:p>
            <a:pPr>
              <a:buFont typeface="Wingdings" pitchFamily="2" charset="2"/>
              <a:buChar char="Ø"/>
              <a:defRPr/>
            </a:pPr>
            <a:endParaRPr lang="en-US" sz="2200" dirty="0"/>
          </a:p>
          <a:p>
            <a:pPr lvl="1">
              <a:buFont typeface="Wingdings" pitchFamily="2" charset="2"/>
              <a:buChar char="Ø"/>
              <a:defRPr/>
            </a:pPr>
            <a:r>
              <a:rPr lang="en-US" sz="2200" dirty="0"/>
              <a:t>The victim is at least 15 years of age, but less than 17 years of age, and the actor is at least10 years older than victim, and not spouse of victim, or victim in custody of law or detained in a hospital; victim is helpless physically, etc.</a:t>
            </a:r>
          </a:p>
          <a:p>
            <a:pPr>
              <a:defRPr/>
            </a:pPr>
            <a:endParaRPr lang="en-US" dirty="0"/>
          </a:p>
          <a:p>
            <a:pPr>
              <a:defRPr/>
            </a:pPr>
            <a:endParaRPr lang="en-US" dirty="0"/>
          </a:p>
        </p:txBody>
      </p:sp>
    </p:spTree>
    <p:extLst>
      <p:ext uri="{BB962C8B-B14F-4D97-AF65-F5344CB8AC3E}">
        <p14:creationId xmlns:p14="http://schemas.microsoft.com/office/powerpoint/2010/main" val="1981459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0"/>
            <a:ext cx="8229600" cy="1143000"/>
          </a:xfrm>
        </p:spPr>
        <p:txBody>
          <a:bodyPr>
            <a:normAutofit/>
          </a:bodyPr>
          <a:lstStyle/>
          <a:p>
            <a:pPr>
              <a:defRPr/>
            </a:pPr>
            <a:r>
              <a:rPr lang="en-US" sz="3600" b="1" dirty="0">
                <a:solidFill>
                  <a:schemeClr val="accent6">
                    <a:lumMod val="50000"/>
                  </a:schemeClr>
                </a:solidFill>
              </a:rPr>
              <a:t>INTERNET EXPLOITATION OF A CHILD</a:t>
            </a:r>
          </a:p>
        </p:txBody>
      </p:sp>
      <p:sp>
        <p:nvSpPr>
          <p:cNvPr id="55299" name="Content Placeholder 2"/>
          <p:cNvSpPr>
            <a:spLocks noGrp="1"/>
          </p:cNvSpPr>
          <p:nvPr>
            <p:ph idx="1"/>
          </p:nvPr>
        </p:nvSpPr>
        <p:spPr>
          <a:xfrm>
            <a:off x="2057401" y="1858964"/>
            <a:ext cx="8075613" cy="4618037"/>
          </a:xfrm>
        </p:spPr>
        <p:txBody>
          <a:bodyPr/>
          <a:lstStyle/>
          <a:p>
            <a:pPr>
              <a:buFont typeface="Wingdings 2" pitchFamily="18" charset="2"/>
              <a:buNone/>
            </a:pPr>
            <a:r>
              <a:rPr lang="en-US" altLang="en-US" dirty="0"/>
              <a:t> “… who is at least 4 years older than a child who is under 15 years of age, knowingly entices the child through communication via computer network or system to:  expose; touch the child’s own or another person’s intimate parts while communicating with the person via a computer; observe the person’s intimate parts while communicating with the person.</a:t>
            </a:r>
          </a:p>
          <a:p>
            <a:pPr>
              <a:buFont typeface="Wingdings 2" pitchFamily="18" charset="2"/>
              <a:buNone/>
            </a:pPr>
            <a:endParaRPr lang="en-US" altLang="en-US" i="1" dirty="0"/>
          </a:p>
          <a:p>
            <a:pPr algn="ctr">
              <a:buFont typeface="Wingdings 2" pitchFamily="18" charset="2"/>
              <a:buNone/>
            </a:pPr>
            <a:r>
              <a:rPr lang="en-US" altLang="en-US" i="1" dirty="0"/>
              <a:t>This includes SEXTING!</a:t>
            </a:r>
          </a:p>
        </p:txBody>
      </p:sp>
    </p:spTree>
    <p:extLst>
      <p:ext uri="{BB962C8B-B14F-4D97-AF65-F5344CB8AC3E}">
        <p14:creationId xmlns:p14="http://schemas.microsoft.com/office/powerpoint/2010/main" val="2130013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09600"/>
            <a:ext cx="7772400" cy="1219200"/>
          </a:xfrm>
        </p:spPr>
        <p:txBody>
          <a:bodyPr>
            <a:normAutofit fontScale="90000"/>
          </a:bodyPr>
          <a:lstStyle/>
          <a:p>
            <a:r>
              <a:rPr lang="en-US" sz="2800" b="1" dirty="0"/>
              <a:t>POSTING, POSSESSION, OR EXCHANGE OF A PRIVATE IMAGE BY A JUVENILE:</a:t>
            </a:r>
            <a:br>
              <a:rPr lang="en-US" sz="2800" b="1" dirty="0"/>
            </a:br>
            <a:r>
              <a:rPr lang="en-US" sz="2800" b="1" dirty="0"/>
              <a:t>“SEXTING”</a:t>
            </a:r>
            <a:r>
              <a:rPr lang="en-US" sz="3200" dirty="0"/>
              <a:t/>
            </a:r>
            <a:br>
              <a:rPr lang="en-US" sz="3200" dirty="0"/>
            </a:br>
            <a:endParaRPr lang="en-US" sz="3200" dirty="0"/>
          </a:p>
        </p:txBody>
      </p:sp>
      <p:sp>
        <p:nvSpPr>
          <p:cNvPr id="3" name="Content Placeholder 2"/>
          <p:cNvSpPr>
            <a:spLocks noGrp="1"/>
          </p:cNvSpPr>
          <p:nvPr>
            <p:ph idx="1"/>
          </p:nvPr>
        </p:nvSpPr>
        <p:spPr>
          <a:xfrm>
            <a:off x="2286001" y="1752600"/>
            <a:ext cx="7847013" cy="4876800"/>
          </a:xfrm>
        </p:spPr>
        <p:txBody>
          <a:bodyPr>
            <a:normAutofit fontScale="92500" lnSpcReduction="10000"/>
          </a:bodyPr>
          <a:lstStyle/>
          <a:p>
            <a:pPr>
              <a:buFont typeface="Wingdings" panose="05000000000000000000" pitchFamily="2" charset="2"/>
              <a:buChar char="Ø"/>
            </a:pPr>
            <a:r>
              <a:rPr lang="en-US" sz="1400" dirty="0"/>
              <a:t>It is illegal for anyone 18 years or older to Post, Possess or Exchange images of anyone who is at least less than 14 or less than 4 years younger.</a:t>
            </a:r>
          </a:p>
          <a:p>
            <a:pPr>
              <a:buFont typeface="Wingdings" panose="05000000000000000000" pitchFamily="2" charset="2"/>
              <a:buChar char="Ø"/>
            </a:pPr>
            <a:r>
              <a:rPr lang="en-US" sz="1400" u="sng" dirty="0"/>
              <a:t>POSTING</a:t>
            </a:r>
            <a:r>
              <a:rPr lang="en-US" sz="1400" dirty="0"/>
              <a:t>: Class 1 or 2 Misdemeanor</a:t>
            </a:r>
          </a:p>
          <a:p>
            <a:pPr lvl="1">
              <a:buFont typeface="Wingdings" panose="05000000000000000000" pitchFamily="2" charset="2"/>
              <a:buChar char="Ø"/>
            </a:pPr>
            <a:r>
              <a:rPr lang="en-US" sz="1400" dirty="0"/>
              <a:t>Knowingly distributes, displays or publishes image another who is at least 14 or is less than 4 years younger without permission;</a:t>
            </a:r>
          </a:p>
          <a:p>
            <a:pPr lvl="1">
              <a:buFont typeface="Wingdings" panose="05000000000000000000" pitchFamily="2" charset="2"/>
              <a:buChar char="Ø"/>
            </a:pPr>
            <a:r>
              <a:rPr lang="en-US" sz="1400" dirty="0"/>
              <a:t>OR of him/herself if the recipient didn’t request it and suffered emotional distress</a:t>
            </a:r>
          </a:p>
          <a:p>
            <a:pPr lvl="1">
              <a:buFont typeface="Wingdings" panose="05000000000000000000" pitchFamily="2" charset="2"/>
              <a:buChar char="Ø"/>
            </a:pPr>
            <a:r>
              <a:rPr lang="en-US" sz="1400" dirty="0"/>
              <a:t>OR the poster knew or should have known that the depicted person had a reasonable expectation of privacy.</a:t>
            </a:r>
          </a:p>
          <a:p>
            <a:pPr>
              <a:buFont typeface="Wingdings" panose="05000000000000000000" pitchFamily="2" charset="2"/>
              <a:buChar char="Ø"/>
            </a:pPr>
            <a:r>
              <a:rPr lang="en-US" sz="1400" u="sng" dirty="0"/>
              <a:t>POSSESSION</a:t>
            </a:r>
            <a:r>
              <a:rPr lang="en-US" sz="1400" dirty="0"/>
              <a:t>: Petty Offense or Class 2 Misdemeanor</a:t>
            </a:r>
          </a:p>
          <a:p>
            <a:pPr lvl="1">
              <a:buFont typeface="Wingdings" panose="05000000000000000000" pitchFamily="2" charset="2"/>
              <a:buChar char="Ø"/>
            </a:pPr>
            <a:r>
              <a:rPr lang="en-US" sz="1400" dirty="0"/>
              <a:t>Knowingly possesses image of another who is at least 14 or is less than 4 years younger without permission.</a:t>
            </a:r>
          </a:p>
          <a:p>
            <a:pPr>
              <a:buFont typeface="Wingdings" panose="05000000000000000000" pitchFamily="2" charset="2"/>
              <a:buChar char="Ø"/>
            </a:pPr>
            <a:r>
              <a:rPr lang="en-US" sz="1400" u="sng" dirty="0"/>
              <a:t>EXCHANGING</a:t>
            </a:r>
            <a:r>
              <a:rPr lang="en-US" sz="1400" dirty="0"/>
              <a:t>: Civil Infraction</a:t>
            </a:r>
          </a:p>
          <a:p>
            <a:pPr lvl="1">
              <a:buFont typeface="Wingdings" panose="05000000000000000000" pitchFamily="2" charset="2"/>
              <a:buChar char="Ø"/>
            </a:pPr>
            <a:r>
              <a:rPr lang="en-US" sz="1400" dirty="0"/>
              <a:t>Knowingly sends an image of self to another who is at least 14 or is less than 4 years younger and reasonably believed the recipient agreed;</a:t>
            </a:r>
          </a:p>
          <a:p>
            <a:pPr lvl="1">
              <a:buFont typeface="Wingdings" panose="05000000000000000000" pitchFamily="2" charset="2"/>
              <a:buChar char="Ø"/>
            </a:pPr>
            <a:r>
              <a:rPr lang="en-US" sz="1400" dirty="0"/>
              <a:t>OR Knowingly possesses an image of another who is at least 14 or is less than 4 years younger and reasonably believed depicted person agreed.</a:t>
            </a:r>
          </a:p>
          <a:p>
            <a:pPr lvl="1">
              <a:buFont typeface="Wingdings" panose="05000000000000000000" pitchFamily="2" charset="2"/>
              <a:buChar char="Ø"/>
            </a:pPr>
            <a:endParaRPr lang="en-US" sz="1400" dirty="0"/>
          </a:p>
          <a:p>
            <a:pPr marL="457200" lvl="1" indent="0">
              <a:buNone/>
            </a:pPr>
            <a:r>
              <a:rPr lang="en-US" sz="1600" dirty="0"/>
              <a:t>C.R.S. 18-7-109</a:t>
            </a:r>
            <a:endParaRPr lang="en-US" sz="1400" dirty="0"/>
          </a:p>
        </p:txBody>
      </p:sp>
    </p:spTree>
    <p:extLst>
      <p:ext uri="{BB962C8B-B14F-4D97-AF65-F5344CB8AC3E}">
        <p14:creationId xmlns:p14="http://schemas.microsoft.com/office/powerpoint/2010/main" val="1519044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674939" y="457200"/>
            <a:ext cx="7793037" cy="1219200"/>
          </a:xfrm>
        </p:spPr>
        <p:txBody>
          <a:bodyPr/>
          <a:lstStyle/>
          <a:p>
            <a:pPr eaLnBrk="1" hangingPunct="1"/>
            <a:r>
              <a:rPr lang="en-US" altLang="en-US" sz="3600" b="1"/>
              <a:t>PLEASE REMEMBER….</a:t>
            </a:r>
          </a:p>
        </p:txBody>
      </p:sp>
      <p:sp>
        <p:nvSpPr>
          <p:cNvPr id="73731" name="Rectangle 3"/>
          <p:cNvSpPr>
            <a:spLocks noGrp="1" noChangeArrowheads="1"/>
          </p:cNvSpPr>
          <p:nvPr>
            <p:ph idx="1"/>
          </p:nvPr>
        </p:nvSpPr>
        <p:spPr/>
        <p:txBody>
          <a:bodyPr>
            <a:normAutofit fontScale="77500" lnSpcReduction="20000"/>
          </a:bodyPr>
          <a:lstStyle/>
          <a:p>
            <a:pPr eaLnBrk="1" hangingPunct="1">
              <a:buFont typeface="Wingdings" pitchFamily="2" charset="2"/>
              <a:buNone/>
            </a:pPr>
            <a:r>
              <a:rPr lang="en-US" altLang="en-US" sz="2000" dirty="0"/>
              <a:t>Vigilantism, harassment, threats or intimidation of the offender is counter-productive to the best interests and safety of the community.  </a:t>
            </a:r>
          </a:p>
          <a:p>
            <a:pPr eaLnBrk="1" hangingPunct="1">
              <a:buFont typeface="Wingdings" pitchFamily="2" charset="2"/>
              <a:buNone/>
            </a:pPr>
            <a:endParaRPr lang="en-US" altLang="en-US" sz="2000" dirty="0"/>
          </a:p>
          <a:p>
            <a:pPr eaLnBrk="1" hangingPunct="1">
              <a:buFont typeface="Wingdings" pitchFamily="2" charset="2"/>
              <a:buNone/>
            </a:pPr>
            <a:r>
              <a:rPr lang="en-US" altLang="en-US" sz="2000" dirty="0"/>
              <a:t>We want them to be:</a:t>
            </a:r>
          </a:p>
          <a:p>
            <a:pPr lvl="1" eaLnBrk="1" hangingPunct="1">
              <a:buFont typeface="Wingdings" pitchFamily="2" charset="2"/>
              <a:buNone/>
            </a:pPr>
            <a:endParaRPr lang="en-US" altLang="en-US" sz="2000" dirty="0"/>
          </a:p>
          <a:p>
            <a:pPr lvl="1" eaLnBrk="1" hangingPunct="1">
              <a:buClr>
                <a:schemeClr val="folHlink"/>
              </a:buClr>
              <a:buFont typeface="Wingdings" pitchFamily="2" charset="2"/>
              <a:buChar char="§"/>
            </a:pPr>
            <a:r>
              <a:rPr lang="en-US" altLang="en-US" sz="2000" dirty="0"/>
              <a:t>Registered and visible in the community</a:t>
            </a:r>
          </a:p>
          <a:p>
            <a:pPr lvl="1" eaLnBrk="1" hangingPunct="1">
              <a:buClr>
                <a:schemeClr val="folHlink"/>
              </a:buClr>
              <a:buFont typeface="Wingdings" pitchFamily="2" charset="2"/>
              <a:buNone/>
            </a:pPr>
            <a:endParaRPr lang="en-US" altLang="en-US" sz="2000" dirty="0"/>
          </a:p>
          <a:p>
            <a:pPr lvl="1" eaLnBrk="1" hangingPunct="1">
              <a:buClr>
                <a:schemeClr val="folHlink"/>
              </a:buClr>
              <a:buFont typeface="Wingdings" pitchFamily="2" charset="2"/>
              <a:buChar char="§"/>
            </a:pPr>
            <a:r>
              <a:rPr lang="en-US" altLang="en-US" sz="2000" dirty="0"/>
              <a:t>Not  go “underground” or provide false information</a:t>
            </a:r>
          </a:p>
          <a:p>
            <a:pPr lvl="1" eaLnBrk="1" hangingPunct="1">
              <a:buClr>
                <a:schemeClr val="folHlink"/>
              </a:buClr>
              <a:buFont typeface="Wingdings 2" pitchFamily="18" charset="2"/>
              <a:buNone/>
            </a:pPr>
            <a:endParaRPr lang="en-US" altLang="en-US" sz="2000" dirty="0"/>
          </a:p>
          <a:p>
            <a:pPr lvl="1" eaLnBrk="1" hangingPunct="1">
              <a:buClr>
                <a:schemeClr val="folHlink"/>
              </a:buClr>
              <a:buFont typeface="Wingdings 2" pitchFamily="18" charset="2"/>
              <a:buNone/>
            </a:pPr>
            <a:r>
              <a:rPr lang="en-US" altLang="en-US" sz="2000" i="1" dirty="0"/>
              <a:t>Such activity is criminal and will be investigated and the actor will be subject to prosecution</a:t>
            </a:r>
          </a:p>
        </p:txBody>
      </p:sp>
    </p:spTree>
    <p:extLst>
      <p:ext uri="{BB962C8B-B14F-4D97-AF65-F5344CB8AC3E}">
        <p14:creationId xmlns:p14="http://schemas.microsoft.com/office/powerpoint/2010/main" val="2212757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514600" y="304800"/>
            <a:ext cx="7162800" cy="990600"/>
          </a:xfrm>
        </p:spPr>
        <p:txBody>
          <a:bodyPr/>
          <a:lstStyle/>
          <a:p>
            <a:pPr marL="838200" indent="-838200"/>
            <a:r>
              <a:rPr lang="en-US" altLang="en-US" sz="3600" b="1" dirty="0"/>
              <a:t>COMMUNITY SUPERVISION</a:t>
            </a:r>
          </a:p>
        </p:txBody>
      </p:sp>
      <p:sp>
        <p:nvSpPr>
          <p:cNvPr id="56323" name="Rectangle 3"/>
          <p:cNvSpPr>
            <a:spLocks noGrp="1" noChangeArrowheads="1"/>
          </p:cNvSpPr>
          <p:nvPr>
            <p:ph idx="1"/>
          </p:nvPr>
        </p:nvSpPr>
        <p:spPr>
          <a:xfrm>
            <a:off x="2057400" y="1905000"/>
            <a:ext cx="8229600" cy="4191000"/>
          </a:xfrm>
        </p:spPr>
        <p:txBody>
          <a:bodyPr>
            <a:normAutofit fontScale="92500" lnSpcReduction="10000"/>
          </a:bodyPr>
          <a:lstStyle/>
          <a:p>
            <a:pPr marL="609600" indent="-609600">
              <a:lnSpc>
                <a:spcPct val="80000"/>
              </a:lnSpc>
            </a:pPr>
            <a:r>
              <a:rPr lang="en-US" altLang="en-US" sz="1800" dirty="0"/>
              <a:t>Sexual offending behavior is often repetitive and there is a continuing risk that adult sex offenders will re-offend.</a:t>
            </a:r>
          </a:p>
          <a:p>
            <a:pPr marL="609600" indent="-609600">
              <a:lnSpc>
                <a:spcPct val="80000"/>
              </a:lnSpc>
            </a:pPr>
            <a:endParaRPr lang="en-US" altLang="en-US" sz="1800" dirty="0"/>
          </a:p>
          <a:p>
            <a:pPr marL="609600" indent="-609600">
              <a:lnSpc>
                <a:spcPct val="80000"/>
              </a:lnSpc>
            </a:pPr>
            <a:r>
              <a:rPr lang="en-US" altLang="en-US" sz="1800" dirty="0"/>
              <a:t>Most sex offenders in Colorado are supervised by the criminal justice system in the community.</a:t>
            </a:r>
          </a:p>
          <a:p>
            <a:pPr marL="609600" indent="-609600">
              <a:lnSpc>
                <a:spcPct val="80000"/>
              </a:lnSpc>
            </a:pPr>
            <a:endParaRPr lang="en-US" altLang="en-US" sz="1800" dirty="0"/>
          </a:p>
          <a:p>
            <a:pPr marL="609600" indent="-609600">
              <a:lnSpc>
                <a:spcPct val="80000"/>
              </a:lnSpc>
            </a:pPr>
            <a:r>
              <a:rPr lang="en-US" altLang="en-US" sz="1800" dirty="0"/>
              <a:t>PO’s monitor conditions and behavior, &amp; impose sanctions.</a:t>
            </a:r>
          </a:p>
          <a:p>
            <a:pPr marL="609600" indent="-609600">
              <a:lnSpc>
                <a:spcPct val="80000"/>
              </a:lnSpc>
            </a:pPr>
            <a:endParaRPr lang="en-US" altLang="en-US" sz="1800" dirty="0"/>
          </a:p>
          <a:p>
            <a:pPr marL="609600" indent="-609600">
              <a:lnSpc>
                <a:spcPct val="80000"/>
              </a:lnSpc>
            </a:pPr>
            <a:r>
              <a:rPr lang="en-US" altLang="en-US" sz="1800" dirty="0"/>
              <a:t>Sex offenders must waive confidentiality for treatment &amp; case management purposes.</a:t>
            </a:r>
          </a:p>
          <a:p>
            <a:pPr marL="609600" indent="-609600">
              <a:lnSpc>
                <a:spcPct val="80000"/>
              </a:lnSpc>
            </a:pPr>
            <a:endParaRPr lang="en-US" altLang="en-US" sz="1800" dirty="0"/>
          </a:p>
          <a:p>
            <a:pPr marL="609600" indent="-609600">
              <a:lnSpc>
                <a:spcPct val="80000"/>
              </a:lnSpc>
            </a:pPr>
            <a:r>
              <a:rPr lang="en-US" altLang="en-US" sz="1800" dirty="0"/>
              <a:t>Secrecy undermines rehabilitation &amp; threatens public safety.</a:t>
            </a:r>
          </a:p>
          <a:p>
            <a:pPr marL="609600" indent="-609600">
              <a:lnSpc>
                <a:spcPct val="80000"/>
              </a:lnSpc>
            </a:pPr>
            <a:endParaRPr lang="en-US" altLang="en-US" sz="1800" dirty="0"/>
          </a:p>
          <a:p>
            <a:pPr marL="609600" indent="-609600">
              <a:lnSpc>
                <a:spcPct val="80000"/>
              </a:lnSpc>
            </a:pPr>
            <a:r>
              <a:rPr lang="en-US" altLang="en-US" sz="1800" dirty="0"/>
              <a:t>Sex offenders must be completely accountable for their behavior &amp; must agree to intensive &amp; intrusive measures.</a:t>
            </a:r>
          </a:p>
          <a:p>
            <a:pPr marL="609600" indent="-609600">
              <a:lnSpc>
                <a:spcPct val="80000"/>
              </a:lnSpc>
              <a:buNone/>
            </a:pPr>
            <a:endParaRPr lang="en-US" altLang="en-US" sz="1800" dirty="0">
              <a:latin typeface="Batang" pitchFamily="18" charset="-127"/>
            </a:endParaRPr>
          </a:p>
        </p:txBody>
      </p:sp>
    </p:spTree>
    <p:extLst>
      <p:ext uri="{BB962C8B-B14F-4D97-AF65-F5344CB8AC3E}">
        <p14:creationId xmlns:p14="http://schemas.microsoft.com/office/powerpoint/2010/main" val="1256429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a:xfrm>
            <a:off x="2514601" y="533400"/>
            <a:ext cx="7726363" cy="1247776"/>
          </a:xfrm>
        </p:spPr>
        <p:txBody>
          <a:bodyPr/>
          <a:lstStyle/>
          <a:p>
            <a:pPr eaLnBrk="1" hangingPunct="1"/>
            <a:r>
              <a:rPr lang="en-US" altLang="en-US" sz="3600" b="1" dirty="0"/>
              <a:t>COMMUNITY SUPERVISION APPROACH</a:t>
            </a:r>
          </a:p>
        </p:txBody>
      </p:sp>
      <p:sp>
        <p:nvSpPr>
          <p:cNvPr id="57347" name="Rectangle 1031"/>
          <p:cNvSpPr>
            <a:spLocks noGrp="1" noChangeArrowheads="1"/>
          </p:cNvSpPr>
          <p:nvPr>
            <p:ph idx="1"/>
          </p:nvPr>
        </p:nvSpPr>
        <p:spPr>
          <a:xfrm>
            <a:off x="2057400" y="1828800"/>
            <a:ext cx="8229600" cy="4419600"/>
          </a:xfrm>
        </p:spPr>
        <p:txBody>
          <a:bodyPr/>
          <a:lstStyle/>
          <a:p>
            <a:pPr eaLnBrk="1" hangingPunct="1">
              <a:buFont typeface="Wingdings" pitchFamily="2" charset="2"/>
              <a:buNone/>
            </a:pPr>
            <a:r>
              <a:rPr lang="en-US" altLang="en-US" dirty="0">
                <a:solidFill>
                  <a:srgbClr val="FF3300"/>
                </a:solidFill>
                <a:latin typeface="Batang" pitchFamily="18" charset="-127"/>
              </a:rPr>
              <a:t>	</a:t>
            </a:r>
            <a:r>
              <a:rPr lang="en-US" altLang="en-US" dirty="0">
                <a:solidFill>
                  <a:srgbClr val="FF3300"/>
                </a:solidFill>
              </a:rPr>
              <a:t>		</a:t>
            </a:r>
          </a:p>
        </p:txBody>
      </p:sp>
      <p:pic>
        <p:nvPicPr>
          <p:cNvPr id="16" name="Picture 15"/>
          <p:cNvPicPr>
            <a:picLocks noChangeAspect="1"/>
          </p:cNvPicPr>
          <p:nvPr/>
        </p:nvPicPr>
        <p:blipFill>
          <a:blip r:embed="rId3"/>
          <a:stretch>
            <a:fillRect/>
          </a:stretch>
        </p:blipFill>
        <p:spPr>
          <a:xfrm>
            <a:off x="3278358" y="2073181"/>
            <a:ext cx="6035040" cy="4053299"/>
          </a:xfrm>
          <a:prstGeom prst="rect">
            <a:avLst/>
          </a:prstGeom>
        </p:spPr>
      </p:pic>
      <p:sp>
        <p:nvSpPr>
          <p:cNvPr id="3" name="TextBox 2"/>
          <p:cNvSpPr txBox="1"/>
          <p:nvPr/>
        </p:nvSpPr>
        <p:spPr>
          <a:xfrm rot="2240225">
            <a:off x="9313398" y="5111973"/>
            <a:ext cx="2526459" cy="646331"/>
          </a:xfrm>
          <a:prstGeom prst="rect">
            <a:avLst/>
          </a:prstGeom>
          <a:noFill/>
        </p:spPr>
        <p:txBody>
          <a:bodyPr wrap="square" rtlCol="0">
            <a:spAutoFit/>
          </a:bodyPr>
          <a:lstStyle/>
          <a:p>
            <a:r>
              <a:rPr lang="en-US" dirty="0">
                <a:solidFill>
                  <a:schemeClr val="accent6"/>
                </a:solidFill>
              </a:rPr>
              <a:t>Sex Offense Specific Treatment Providers</a:t>
            </a:r>
          </a:p>
        </p:txBody>
      </p:sp>
      <p:sp>
        <p:nvSpPr>
          <p:cNvPr id="4" name="Rectangle 3"/>
          <p:cNvSpPr/>
          <p:nvPr/>
        </p:nvSpPr>
        <p:spPr>
          <a:xfrm rot="19338263">
            <a:off x="1538439" y="2975601"/>
            <a:ext cx="2258880" cy="646331"/>
          </a:xfrm>
          <a:prstGeom prst="rect">
            <a:avLst/>
          </a:prstGeom>
        </p:spPr>
        <p:txBody>
          <a:bodyPr wrap="square">
            <a:spAutoFit/>
          </a:bodyPr>
          <a:lstStyle/>
          <a:p>
            <a:r>
              <a:rPr lang="en-US" dirty="0">
                <a:solidFill>
                  <a:schemeClr val="accent4">
                    <a:lumMod val="75000"/>
                  </a:schemeClr>
                </a:solidFill>
              </a:rPr>
              <a:t>Criminal Justice Supervision</a:t>
            </a:r>
          </a:p>
        </p:txBody>
      </p:sp>
      <p:sp>
        <p:nvSpPr>
          <p:cNvPr id="5" name="TextBox 4"/>
          <p:cNvSpPr txBox="1"/>
          <p:nvPr/>
        </p:nvSpPr>
        <p:spPr>
          <a:xfrm rot="19250019">
            <a:off x="1234704" y="4944164"/>
            <a:ext cx="2194319" cy="369332"/>
          </a:xfrm>
          <a:prstGeom prst="rect">
            <a:avLst/>
          </a:prstGeom>
          <a:noFill/>
        </p:spPr>
        <p:txBody>
          <a:bodyPr wrap="none" rtlCol="0">
            <a:spAutoFit/>
          </a:bodyPr>
          <a:lstStyle/>
          <a:p>
            <a:r>
              <a:rPr lang="en-US" dirty="0">
                <a:solidFill>
                  <a:schemeClr val="accent2">
                    <a:lumMod val="50000"/>
                  </a:schemeClr>
                </a:solidFill>
              </a:rPr>
              <a:t>Polygraph Examiners</a:t>
            </a:r>
          </a:p>
        </p:txBody>
      </p:sp>
      <p:sp>
        <p:nvSpPr>
          <p:cNvPr id="6" name="TextBox 5"/>
          <p:cNvSpPr txBox="1"/>
          <p:nvPr/>
        </p:nvSpPr>
        <p:spPr>
          <a:xfrm rot="2263718">
            <a:off x="9551324" y="2892829"/>
            <a:ext cx="2289729" cy="646331"/>
          </a:xfrm>
          <a:prstGeom prst="rect">
            <a:avLst/>
          </a:prstGeom>
          <a:noFill/>
        </p:spPr>
        <p:txBody>
          <a:bodyPr wrap="none" rtlCol="0">
            <a:spAutoFit/>
          </a:bodyPr>
          <a:lstStyle/>
          <a:p>
            <a:r>
              <a:rPr lang="en-US" dirty="0">
                <a:solidFill>
                  <a:srgbClr val="0070C0"/>
                </a:solidFill>
              </a:rPr>
              <a:t>Victim Representative</a:t>
            </a:r>
          </a:p>
          <a:p>
            <a:endParaRPr lang="en-US" dirty="0"/>
          </a:p>
        </p:txBody>
      </p:sp>
      <p:sp>
        <p:nvSpPr>
          <p:cNvPr id="7" name="TextBox 6"/>
          <p:cNvSpPr txBox="1"/>
          <p:nvPr/>
        </p:nvSpPr>
        <p:spPr>
          <a:xfrm>
            <a:off x="4946073" y="6375862"/>
            <a:ext cx="2582758" cy="646331"/>
          </a:xfrm>
          <a:prstGeom prst="rect">
            <a:avLst/>
          </a:prstGeom>
          <a:noFill/>
        </p:spPr>
        <p:txBody>
          <a:bodyPr wrap="none" rtlCol="0">
            <a:spAutoFit/>
          </a:bodyPr>
          <a:lstStyle/>
          <a:p>
            <a:r>
              <a:rPr lang="en-US" dirty="0"/>
              <a:t>COMMUNITY MEMBERS</a:t>
            </a:r>
          </a:p>
          <a:p>
            <a:endParaRPr lang="en-US" dirty="0"/>
          </a:p>
        </p:txBody>
      </p:sp>
    </p:spTree>
    <p:extLst>
      <p:ext uri="{BB962C8B-B14F-4D97-AF65-F5344CB8AC3E}">
        <p14:creationId xmlns:p14="http://schemas.microsoft.com/office/powerpoint/2010/main" val="2935243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674938" y="533400"/>
            <a:ext cx="7231062" cy="762000"/>
          </a:xfrm>
        </p:spPr>
        <p:txBody>
          <a:bodyPr/>
          <a:lstStyle/>
          <a:p>
            <a:pPr eaLnBrk="1" hangingPunct="1"/>
            <a:r>
              <a:rPr lang="en-US" altLang="en-US" sz="3600" b="1"/>
              <a:t>MYTH BUSTERS</a:t>
            </a:r>
          </a:p>
        </p:txBody>
      </p:sp>
      <p:sp>
        <p:nvSpPr>
          <p:cNvPr id="58371" name="Rectangle 4"/>
          <p:cNvSpPr>
            <a:spLocks noGrp="1" noChangeArrowheads="1"/>
          </p:cNvSpPr>
          <p:nvPr>
            <p:ph sz="half" idx="1"/>
          </p:nvPr>
        </p:nvSpPr>
        <p:spPr>
          <a:xfrm>
            <a:off x="1981200" y="1920875"/>
            <a:ext cx="4038600" cy="4433888"/>
          </a:xfrm>
        </p:spPr>
        <p:txBody>
          <a:bodyPr/>
          <a:lstStyle/>
          <a:p>
            <a:pPr eaLnBrk="1" hangingPunct="1">
              <a:buFont typeface="Wingdings" pitchFamily="2" charset="2"/>
              <a:buNone/>
            </a:pPr>
            <a:r>
              <a:rPr lang="en-US" altLang="en-US" b="1"/>
              <a:t>       </a:t>
            </a:r>
            <a:r>
              <a:rPr lang="en-US" altLang="en-US" b="1" i="1"/>
              <a:t>MYTH</a:t>
            </a:r>
          </a:p>
          <a:p>
            <a:pPr eaLnBrk="1" hangingPunct="1">
              <a:buFont typeface="Wingdings" pitchFamily="2" charset="2"/>
              <a:buNone/>
            </a:pPr>
            <a:endParaRPr lang="en-US" altLang="en-US" b="1" i="1"/>
          </a:p>
          <a:p>
            <a:pPr eaLnBrk="1" hangingPunct="1"/>
            <a:r>
              <a:rPr lang="en-US" altLang="en-US" sz="1800" i="1"/>
              <a:t>Most Victims “ask” for it</a:t>
            </a:r>
          </a:p>
          <a:p>
            <a:pPr eaLnBrk="1" hangingPunct="1"/>
            <a:endParaRPr lang="en-US" altLang="en-US" sz="1800" i="1"/>
          </a:p>
          <a:p>
            <a:pPr eaLnBrk="1" hangingPunct="1"/>
            <a:endParaRPr lang="en-US" altLang="en-US" sz="1800" i="1"/>
          </a:p>
          <a:p>
            <a:pPr eaLnBrk="1" hangingPunct="1"/>
            <a:r>
              <a:rPr lang="en-US" altLang="en-US" sz="1800" i="1"/>
              <a:t>Victims who suffer NO OBVIOUS physical injury are not seriously traumatized by their experience</a:t>
            </a:r>
          </a:p>
          <a:p>
            <a:pPr eaLnBrk="1" hangingPunct="1"/>
            <a:endParaRPr lang="en-US" altLang="en-US" sz="1600"/>
          </a:p>
        </p:txBody>
      </p:sp>
      <p:sp>
        <p:nvSpPr>
          <p:cNvPr id="58372" name="Rectangle 5"/>
          <p:cNvSpPr>
            <a:spLocks noGrp="1" noChangeArrowheads="1"/>
          </p:cNvSpPr>
          <p:nvPr>
            <p:ph sz="half" idx="2"/>
          </p:nvPr>
        </p:nvSpPr>
        <p:spPr>
          <a:xfrm>
            <a:off x="6172200" y="1920875"/>
            <a:ext cx="4038600" cy="4433888"/>
          </a:xfrm>
        </p:spPr>
        <p:txBody>
          <a:bodyPr/>
          <a:lstStyle/>
          <a:p>
            <a:pPr eaLnBrk="1" hangingPunct="1">
              <a:buFont typeface="Wingdings" pitchFamily="2" charset="2"/>
              <a:buNone/>
            </a:pPr>
            <a:r>
              <a:rPr lang="en-US" altLang="en-US" b="1"/>
              <a:t>          FACT</a:t>
            </a:r>
          </a:p>
          <a:p>
            <a:pPr eaLnBrk="1" hangingPunct="1">
              <a:buFont typeface="Wingdings" pitchFamily="2" charset="2"/>
              <a:buNone/>
            </a:pPr>
            <a:endParaRPr lang="en-US" altLang="en-US" b="1"/>
          </a:p>
          <a:p>
            <a:pPr eaLnBrk="1" hangingPunct="1"/>
            <a:r>
              <a:rPr lang="en-US" altLang="en-US" sz="1600" b="1"/>
              <a:t>Sex offenders use power and control to dominate and humiliate victims of both genders.</a:t>
            </a:r>
          </a:p>
          <a:p>
            <a:pPr eaLnBrk="1" hangingPunct="1"/>
            <a:endParaRPr lang="en-US" altLang="en-US" sz="1600" b="1"/>
          </a:p>
          <a:p>
            <a:pPr eaLnBrk="1" hangingPunct="1"/>
            <a:r>
              <a:rPr lang="en-US" altLang="en-US" sz="1600" b="1"/>
              <a:t>Only about 4% of rape victims sustained serious physical injuries as a result of rape.  70% reported no physical injuries.  ALL victims suffer.</a:t>
            </a:r>
          </a:p>
          <a:p>
            <a:pPr eaLnBrk="1" hangingPunct="1"/>
            <a:endParaRPr lang="en-US" altLang="en-US" sz="1600" b="1">
              <a:solidFill>
                <a:schemeClr val="folHlink"/>
              </a:solidFill>
            </a:endParaRPr>
          </a:p>
        </p:txBody>
      </p:sp>
    </p:spTree>
    <p:extLst>
      <p:ext uri="{BB962C8B-B14F-4D97-AF65-F5344CB8AC3E}">
        <p14:creationId xmlns:p14="http://schemas.microsoft.com/office/powerpoint/2010/main" val="172775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124200" y="304800"/>
            <a:ext cx="6400800" cy="1371600"/>
          </a:xfrm>
        </p:spPr>
        <p:txBody>
          <a:bodyPr>
            <a:normAutofit fontScale="90000"/>
          </a:bodyPr>
          <a:lstStyle/>
          <a:p>
            <a:pPr>
              <a:defRPr/>
            </a:pPr>
            <a:r>
              <a:rPr lang="en-US" sz="3200" b="1" dirty="0">
                <a:solidFill>
                  <a:schemeClr val="folHlink"/>
                </a:solidFill>
              </a:rPr>
              <a:t/>
            </a:r>
            <a:br>
              <a:rPr lang="en-US" sz="3200" b="1" dirty="0">
                <a:solidFill>
                  <a:schemeClr val="folHlink"/>
                </a:solidFill>
              </a:rPr>
            </a:br>
            <a:r>
              <a:rPr lang="en-US" sz="3200" b="1" dirty="0"/>
              <a:t>IMPACT ON VICTIMS OF </a:t>
            </a:r>
            <a:br>
              <a:rPr lang="en-US" sz="3200" b="1" dirty="0"/>
            </a:br>
            <a:r>
              <a:rPr lang="en-US" sz="3200" b="1" dirty="0"/>
              <a:t>SEX OFFENSES</a:t>
            </a:r>
          </a:p>
        </p:txBody>
      </p:sp>
      <p:sp>
        <p:nvSpPr>
          <p:cNvPr id="59395" name="Rectangle 3"/>
          <p:cNvSpPr>
            <a:spLocks noGrp="1" noChangeArrowheads="1"/>
          </p:cNvSpPr>
          <p:nvPr>
            <p:ph idx="1"/>
          </p:nvPr>
        </p:nvSpPr>
        <p:spPr>
          <a:xfrm>
            <a:off x="1752600" y="1676400"/>
            <a:ext cx="8763000" cy="4572000"/>
          </a:xfrm>
        </p:spPr>
        <p:txBody>
          <a:bodyPr/>
          <a:lstStyle/>
          <a:p>
            <a:pPr marL="609600" indent="-609600">
              <a:lnSpc>
                <a:spcPct val="80000"/>
              </a:lnSpc>
            </a:pPr>
            <a:r>
              <a:rPr lang="en-US" altLang="en-US" sz="2000"/>
              <a:t>Victims exhibit many different responses: crying, angry, quiet, withdrawn. There is no “normal” response. </a:t>
            </a:r>
          </a:p>
          <a:p>
            <a:pPr marL="609600" indent="-609600">
              <a:lnSpc>
                <a:spcPct val="80000"/>
              </a:lnSpc>
            </a:pPr>
            <a:endParaRPr lang="en-US" altLang="en-US" sz="2000"/>
          </a:p>
          <a:p>
            <a:pPr marL="609600" indent="-609600">
              <a:lnSpc>
                <a:spcPct val="80000"/>
              </a:lnSpc>
            </a:pPr>
            <a:r>
              <a:rPr lang="en-US" altLang="en-US" sz="2000"/>
              <a:t>Sex assault by someone known to victim creates more difficult recovery.</a:t>
            </a:r>
          </a:p>
          <a:p>
            <a:pPr marL="609600" indent="-609600">
              <a:lnSpc>
                <a:spcPct val="80000"/>
              </a:lnSpc>
            </a:pPr>
            <a:endParaRPr lang="en-US" altLang="en-US" sz="2000"/>
          </a:p>
          <a:p>
            <a:pPr marL="609600" indent="-609600">
              <a:lnSpc>
                <a:spcPct val="80000"/>
              </a:lnSpc>
            </a:pPr>
            <a:r>
              <a:rPr lang="en-US" altLang="en-US" sz="2000"/>
              <a:t>Victims often develop post-traumatic stress disorder.</a:t>
            </a:r>
          </a:p>
          <a:p>
            <a:pPr marL="609600" indent="-609600">
              <a:lnSpc>
                <a:spcPct val="80000"/>
              </a:lnSpc>
            </a:pPr>
            <a:endParaRPr lang="en-US" altLang="en-US" sz="2000"/>
          </a:p>
          <a:p>
            <a:pPr marL="609600" indent="-609600">
              <a:lnSpc>
                <a:spcPct val="80000"/>
              </a:lnSpc>
            </a:pPr>
            <a:r>
              <a:rPr lang="en-US" altLang="en-US" sz="2000"/>
              <a:t>Long-term effects inc.: depression, anxiety, eating disorders, flashbacks, divorce, loss of sexual interest, loss of concentration, sleeping disorders, suicide. </a:t>
            </a:r>
          </a:p>
          <a:p>
            <a:pPr marL="609600" indent="-609600">
              <a:lnSpc>
                <a:spcPct val="80000"/>
              </a:lnSpc>
              <a:buNone/>
            </a:pPr>
            <a:endParaRPr lang="en-US" altLang="en-US" sz="2000"/>
          </a:p>
          <a:p>
            <a:pPr marL="609600" indent="-609600">
              <a:lnSpc>
                <a:spcPct val="80000"/>
              </a:lnSpc>
            </a:pPr>
            <a:r>
              <a:rPr lang="en-US" altLang="en-US" sz="2000"/>
              <a:t>Male victims tend to develop anti-social behaviors; females tend to develop depression; both develop substance abuse problems.</a:t>
            </a:r>
          </a:p>
        </p:txBody>
      </p:sp>
    </p:spTree>
    <p:extLst>
      <p:ext uri="{BB962C8B-B14F-4D97-AF65-F5344CB8AC3E}">
        <p14:creationId xmlns:p14="http://schemas.microsoft.com/office/powerpoint/2010/main" val="1560855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360614" y="214314"/>
            <a:ext cx="8107362" cy="1919287"/>
          </a:xfrm>
        </p:spPr>
        <p:txBody>
          <a:bodyPr/>
          <a:lstStyle/>
          <a:p>
            <a:pPr eaLnBrk="1" hangingPunct="1"/>
            <a:r>
              <a:rPr lang="en-US" altLang="en-US" sz="3200" b="1" dirty="0"/>
              <a:t>IMPACT ON VICTIMS OF </a:t>
            </a:r>
            <a:br>
              <a:rPr lang="en-US" altLang="en-US" sz="3200" b="1" dirty="0"/>
            </a:br>
            <a:r>
              <a:rPr lang="en-US" altLang="en-US" sz="3200" b="1" dirty="0"/>
              <a:t>SEX OFFENSES  </a:t>
            </a:r>
          </a:p>
        </p:txBody>
      </p:sp>
      <p:sp>
        <p:nvSpPr>
          <p:cNvPr id="60419" name="Rectangle 3"/>
          <p:cNvSpPr>
            <a:spLocks noGrp="1" noChangeArrowheads="1"/>
          </p:cNvSpPr>
          <p:nvPr>
            <p:ph idx="1"/>
          </p:nvPr>
        </p:nvSpPr>
        <p:spPr/>
        <p:txBody>
          <a:bodyPr>
            <a:normAutofit fontScale="92500" lnSpcReduction="10000"/>
          </a:bodyPr>
          <a:lstStyle/>
          <a:p>
            <a:pPr eaLnBrk="1" hangingPunct="1">
              <a:lnSpc>
                <a:spcPct val="90000"/>
              </a:lnSpc>
            </a:pPr>
            <a:r>
              <a:rPr lang="en-US" altLang="en-US" sz="2000"/>
              <a:t>Victims of sexual assault are 3 times more likely than the general population to suffer from depression;</a:t>
            </a:r>
          </a:p>
          <a:p>
            <a:pPr eaLnBrk="1" hangingPunct="1">
              <a:lnSpc>
                <a:spcPct val="90000"/>
              </a:lnSpc>
            </a:pPr>
            <a:r>
              <a:rPr lang="en-US" altLang="en-US" sz="2000"/>
              <a:t>Are 13 times more likely to attempt suicide;</a:t>
            </a:r>
          </a:p>
          <a:p>
            <a:pPr eaLnBrk="1" hangingPunct="1">
              <a:lnSpc>
                <a:spcPct val="90000"/>
              </a:lnSpc>
            </a:pPr>
            <a:r>
              <a:rPr lang="en-US" altLang="en-US" sz="2000"/>
              <a:t>Have greatly increased rates of substance use and abuse;</a:t>
            </a:r>
          </a:p>
          <a:p>
            <a:pPr eaLnBrk="1" hangingPunct="1">
              <a:lnSpc>
                <a:spcPct val="90000"/>
              </a:lnSpc>
            </a:pPr>
            <a:r>
              <a:rPr lang="en-US" altLang="en-US" sz="2000"/>
              <a:t>Are likely to engage in poor contraceptive use;</a:t>
            </a:r>
          </a:p>
          <a:p>
            <a:pPr eaLnBrk="1" hangingPunct="1">
              <a:lnSpc>
                <a:spcPct val="90000"/>
              </a:lnSpc>
            </a:pPr>
            <a:r>
              <a:rPr lang="en-US" altLang="en-US" sz="2000"/>
              <a:t>And have a higher rate of unwanted pregnancy.  (CCASA, 2003)</a:t>
            </a:r>
          </a:p>
          <a:p>
            <a:pPr eaLnBrk="1" hangingPunct="1">
              <a:lnSpc>
                <a:spcPct val="90000"/>
              </a:lnSpc>
            </a:pPr>
            <a:r>
              <a:rPr lang="en-US" altLang="en-US" sz="2000"/>
              <a:t>Victims of sexual assault have an increased risk of involvement with the judicial system  (Widom, 1995)</a:t>
            </a:r>
            <a:endParaRPr lang="en-US" altLang="en-US" sz="1800"/>
          </a:p>
          <a:p>
            <a:pPr eaLnBrk="1" hangingPunct="1">
              <a:lnSpc>
                <a:spcPct val="90000"/>
              </a:lnSpc>
            </a:pPr>
            <a:r>
              <a:rPr lang="en-US" altLang="en-US" sz="2000" b="1" u="sng"/>
              <a:t>Responses are minimized when victims are believed &amp; supported.</a:t>
            </a:r>
          </a:p>
          <a:p>
            <a:pPr eaLnBrk="1" hangingPunct="1">
              <a:lnSpc>
                <a:spcPct val="90000"/>
              </a:lnSpc>
            </a:pPr>
            <a:endParaRPr lang="en-US" altLang="en-US" sz="1800">
              <a:latin typeface="Batang" pitchFamily="18" charset="-127"/>
            </a:endParaRPr>
          </a:p>
        </p:txBody>
      </p:sp>
    </p:spTree>
    <p:extLst>
      <p:ext uri="{BB962C8B-B14F-4D97-AF65-F5344CB8AC3E}">
        <p14:creationId xmlns:p14="http://schemas.microsoft.com/office/powerpoint/2010/main" val="3041992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0" y="228600"/>
            <a:ext cx="9144000" cy="1371600"/>
          </a:xfrm>
        </p:spPr>
        <p:txBody>
          <a:bodyPr/>
          <a:lstStyle/>
          <a:p>
            <a:pPr eaLnBrk="1" hangingPunct="1"/>
            <a:r>
              <a:rPr lang="en-US" altLang="en-US" sz="3600" b="1"/>
              <a:t>REGISTRATION REQUIREMENT</a:t>
            </a:r>
          </a:p>
        </p:txBody>
      </p:sp>
      <p:sp>
        <p:nvSpPr>
          <p:cNvPr id="70659" name="Rectangle 3"/>
          <p:cNvSpPr>
            <a:spLocks noGrp="1" noChangeArrowheads="1"/>
          </p:cNvSpPr>
          <p:nvPr>
            <p:ph idx="1"/>
          </p:nvPr>
        </p:nvSpPr>
        <p:spPr>
          <a:xfrm>
            <a:off x="2590800" y="3048001"/>
            <a:ext cx="7772400" cy="3008313"/>
          </a:xfrm>
        </p:spPr>
        <p:txBody>
          <a:bodyPr/>
          <a:lstStyle/>
          <a:p>
            <a:pPr eaLnBrk="1" hangingPunct="1">
              <a:buFont typeface="Wingdings" pitchFamily="2" charset="2"/>
              <a:buNone/>
            </a:pPr>
            <a:r>
              <a:rPr lang="en-US" altLang="en-US" sz="2400"/>
              <a:t>SVP’s must register with law enforcement</a:t>
            </a:r>
          </a:p>
          <a:p>
            <a:pPr lvl="1" eaLnBrk="1" hangingPunct="1">
              <a:buClr>
                <a:schemeClr val="folHlink"/>
              </a:buClr>
              <a:buFont typeface="Wingdings" pitchFamily="2" charset="2"/>
              <a:buChar char="§"/>
            </a:pPr>
            <a:endParaRPr lang="en-US" altLang="en-US" sz="2000"/>
          </a:p>
          <a:p>
            <a:pPr lvl="1" eaLnBrk="1" hangingPunct="1">
              <a:buClr>
                <a:schemeClr val="folHlink"/>
              </a:buClr>
              <a:buFont typeface="Wingdings" pitchFamily="2" charset="2"/>
              <a:buChar char="§"/>
            </a:pPr>
            <a:r>
              <a:rPr lang="en-US" altLang="en-US" sz="2000"/>
              <a:t>Quarterly</a:t>
            </a:r>
          </a:p>
          <a:p>
            <a:pPr lvl="1" eaLnBrk="1" hangingPunct="1">
              <a:buClr>
                <a:schemeClr val="folHlink"/>
              </a:buClr>
              <a:buFont typeface="Wingdings" pitchFamily="2" charset="2"/>
              <a:buChar char="§"/>
            </a:pPr>
            <a:r>
              <a:rPr lang="en-US" altLang="en-US" sz="2000"/>
              <a:t>Lifetime</a:t>
            </a:r>
          </a:p>
          <a:p>
            <a:pPr lvl="1" eaLnBrk="1" hangingPunct="1">
              <a:buClr>
                <a:schemeClr val="folHlink"/>
              </a:buClr>
              <a:buFont typeface="Wingdings" pitchFamily="2" charset="2"/>
              <a:buChar char="§"/>
            </a:pPr>
            <a:r>
              <a:rPr lang="en-US" altLang="en-US" sz="2000"/>
              <a:t>Internet Identifiers and email address</a:t>
            </a:r>
          </a:p>
          <a:p>
            <a:pPr lvl="1" eaLnBrk="1" hangingPunct="1">
              <a:buClr>
                <a:schemeClr val="folHlink"/>
              </a:buClr>
              <a:buFont typeface="Wingdings" pitchFamily="2" charset="2"/>
              <a:buChar char="§"/>
            </a:pPr>
            <a:r>
              <a:rPr lang="en-US" altLang="en-US" sz="2000"/>
              <a:t>Residence must be verified quarterly by the Police Department</a:t>
            </a:r>
          </a:p>
        </p:txBody>
      </p:sp>
    </p:spTree>
    <p:extLst>
      <p:ext uri="{BB962C8B-B14F-4D97-AF65-F5344CB8AC3E}">
        <p14:creationId xmlns:p14="http://schemas.microsoft.com/office/powerpoint/2010/main" val="2736677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981200" y="304800"/>
            <a:ext cx="8229600" cy="895350"/>
          </a:xfrm>
        </p:spPr>
        <p:txBody>
          <a:bodyPr>
            <a:normAutofit fontScale="90000"/>
          </a:bodyPr>
          <a:lstStyle/>
          <a:p>
            <a:r>
              <a:rPr lang="en-US" altLang="en-US" sz="3200" b="1" dirty="0"/>
              <a:t>COMMUNITY PROTECTION &amp; SAFETY ISSUES RESOURCES</a:t>
            </a:r>
          </a:p>
        </p:txBody>
      </p:sp>
      <p:sp>
        <p:nvSpPr>
          <p:cNvPr id="76803" name="Content Placeholder 2"/>
          <p:cNvSpPr>
            <a:spLocks noGrp="1"/>
          </p:cNvSpPr>
          <p:nvPr>
            <p:ph idx="1"/>
          </p:nvPr>
        </p:nvSpPr>
        <p:spPr>
          <a:xfrm>
            <a:off x="1981200" y="1676400"/>
            <a:ext cx="8229600" cy="4876800"/>
          </a:xfrm>
        </p:spPr>
        <p:txBody>
          <a:bodyPr>
            <a:normAutofit fontScale="77500" lnSpcReduction="20000"/>
          </a:bodyPr>
          <a:lstStyle/>
          <a:p>
            <a:pPr marL="273050" lvl="1" indent="-273050">
              <a:buClr>
                <a:srgbClr val="8CADAE"/>
              </a:buClr>
              <a:buSzPct val="95000"/>
            </a:pPr>
            <a:endParaRPr lang="en-US" altLang="en-US" sz="1600" b="1" dirty="0"/>
          </a:p>
          <a:p>
            <a:pPr marL="273050" lvl="1" indent="-273050">
              <a:buClr>
                <a:srgbClr val="8CADAE"/>
              </a:buClr>
              <a:buSzPct val="95000"/>
            </a:pPr>
            <a:r>
              <a:rPr lang="en-US" altLang="en-US" sz="1600" b="1" dirty="0"/>
              <a:t>Colorado Bureau of Investigation (CBI) website:</a:t>
            </a:r>
          </a:p>
          <a:p>
            <a:pPr marL="546100" lvl="2" indent="-273050">
              <a:buClr>
                <a:srgbClr val="8CADAE"/>
              </a:buClr>
              <a:buSzPct val="95000"/>
              <a:buNone/>
            </a:pPr>
            <a:r>
              <a:rPr lang="en-US" altLang="en-US" sz="1600" b="1" dirty="0">
                <a:solidFill>
                  <a:srgbClr val="FF0000"/>
                </a:solidFill>
              </a:rPr>
              <a:t>http://sor.state.co.us/</a:t>
            </a:r>
          </a:p>
          <a:p>
            <a:pPr marL="273050" lvl="1" indent="-273050">
              <a:buClr>
                <a:srgbClr val="8CADAE"/>
              </a:buClr>
              <a:buSzPct val="95000"/>
            </a:pPr>
            <a:endParaRPr lang="en-US" altLang="en-US" sz="1600" b="1" dirty="0"/>
          </a:p>
          <a:p>
            <a:pPr marL="273050" lvl="1" indent="-273050">
              <a:buClr>
                <a:srgbClr val="8CADAE"/>
              </a:buClr>
              <a:buSzPct val="95000"/>
            </a:pPr>
            <a:r>
              <a:rPr lang="en-US" altLang="en-US" sz="1600" b="1" dirty="0"/>
              <a:t>Colorado Sex Offender Management Board website:</a:t>
            </a:r>
          </a:p>
          <a:p>
            <a:pPr marL="273050" lvl="1" indent="-273050">
              <a:buClr>
                <a:srgbClr val="8CADAE"/>
              </a:buClr>
              <a:buSzPct val="95000"/>
            </a:pPr>
            <a:r>
              <a:rPr lang="en-US" altLang="en-US" sz="1600" b="1" dirty="0">
                <a:solidFill>
                  <a:srgbClr val="FF0000"/>
                </a:solidFill>
              </a:rPr>
              <a:t>http://dcj.somb.state.co.us/</a:t>
            </a:r>
          </a:p>
          <a:p>
            <a:pPr marL="273050" lvl="1" indent="-273050">
              <a:buClr>
                <a:srgbClr val="8CADAE"/>
              </a:buClr>
              <a:buSzPct val="95000"/>
            </a:pPr>
            <a:endParaRPr lang="en-US" altLang="en-US" sz="1600" b="1" dirty="0"/>
          </a:p>
          <a:p>
            <a:pPr marL="273050" lvl="1" indent="-273050">
              <a:buClr>
                <a:srgbClr val="8CADAE"/>
              </a:buClr>
              <a:buSzPct val="95000"/>
            </a:pPr>
            <a:r>
              <a:rPr lang="en-US" altLang="en-US" sz="1600" b="1" dirty="0"/>
              <a:t>Dru </a:t>
            </a:r>
            <a:r>
              <a:rPr lang="en-US" altLang="en-US" sz="1600" b="1" dirty="0" err="1"/>
              <a:t>Sjodin</a:t>
            </a:r>
            <a:r>
              <a:rPr lang="en-US" altLang="en-US" sz="1600" b="1" dirty="0"/>
              <a:t> National Sex Offender Public Website:</a:t>
            </a:r>
          </a:p>
          <a:p>
            <a:pPr marL="546100" lvl="2" indent="-273050">
              <a:buClr>
                <a:srgbClr val="8CADAE"/>
              </a:buClr>
              <a:buSzPct val="95000"/>
              <a:buNone/>
            </a:pPr>
            <a:r>
              <a:rPr lang="en-US" altLang="en-US" sz="1600" b="1" dirty="0">
                <a:solidFill>
                  <a:srgbClr val="FF0000"/>
                </a:solidFill>
              </a:rPr>
              <a:t>http://www.nsopw.gov/Core/Conditions.aspx</a:t>
            </a:r>
          </a:p>
          <a:p>
            <a:pPr marL="273050" lvl="1" indent="-273050">
              <a:buClr>
                <a:srgbClr val="8CADAE"/>
              </a:buClr>
              <a:buSzPct val="95000"/>
            </a:pPr>
            <a:endParaRPr lang="en-US" altLang="en-US" sz="1600" b="1" dirty="0"/>
          </a:p>
          <a:p>
            <a:pPr marL="273050" lvl="1" indent="-273050">
              <a:buClr>
                <a:srgbClr val="8CADAE"/>
              </a:buClr>
              <a:buSzPct val="95000"/>
            </a:pPr>
            <a:r>
              <a:rPr lang="en-US" altLang="en-US" sz="1600" b="1" dirty="0"/>
              <a:t>National Sexual Assault Hotline at:  800-656-HOPE</a:t>
            </a:r>
          </a:p>
          <a:p>
            <a:pPr marL="273050" lvl="1" indent="-273050">
              <a:buClr>
                <a:srgbClr val="8CADAE"/>
              </a:buClr>
              <a:buSzPct val="95000"/>
            </a:pPr>
            <a:endParaRPr lang="en-US" altLang="en-US" sz="1600" b="1" dirty="0"/>
          </a:p>
          <a:p>
            <a:pPr marL="273050" lvl="1" indent="-273050">
              <a:buClr>
                <a:srgbClr val="8CADAE"/>
              </a:buClr>
              <a:buSzPct val="95000"/>
            </a:pPr>
            <a:r>
              <a:rPr lang="en-US" altLang="en-US" sz="1600" b="1" dirty="0"/>
              <a:t>National Center for Missing and Exploited Children website:</a:t>
            </a:r>
          </a:p>
          <a:p>
            <a:pPr marL="273050" lvl="1" indent="-273050">
              <a:buClr>
                <a:srgbClr val="8CADAE"/>
              </a:buClr>
              <a:buSzPct val="95000"/>
            </a:pPr>
            <a:r>
              <a:rPr lang="en-US" altLang="en-US" sz="1600" b="1" dirty="0"/>
              <a:t> </a:t>
            </a:r>
            <a:r>
              <a:rPr lang="en-US" altLang="en-US" sz="1600" b="1" dirty="0">
                <a:solidFill>
                  <a:srgbClr val="FF0000"/>
                </a:solidFill>
              </a:rPr>
              <a:t>http://www.missingkids.com</a:t>
            </a:r>
          </a:p>
          <a:p>
            <a:pPr marL="273050" lvl="1" indent="-273050">
              <a:buClr>
                <a:srgbClr val="8CADAE"/>
              </a:buClr>
              <a:buSzPct val="95000"/>
            </a:pPr>
            <a:endParaRPr lang="en-US" altLang="en-US" sz="1600" b="1" dirty="0"/>
          </a:p>
          <a:p>
            <a:pPr marL="273050" lvl="1" indent="-273050">
              <a:buClr>
                <a:srgbClr val="8CADAE"/>
              </a:buClr>
              <a:buSzPct val="95000"/>
            </a:pPr>
            <a:r>
              <a:rPr lang="en-US" altLang="en-US" sz="1600" b="1" dirty="0"/>
              <a:t>The Center for Sex Offender Management website: </a:t>
            </a:r>
          </a:p>
          <a:p>
            <a:pPr marL="273050" lvl="1" indent="-273050">
              <a:buClr>
                <a:srgbClr val="8CADAE"/>
              </a:buClr>
              <a:buSzPct val="95000"/>
              <a:buNone/>
            </a:pPr>
            <a:r>
              <a:rPr lang="en-US" altLang="en-US" sz="1600" b="1" dirty="0"/>
              <a:t>	</a:t>
            </a:r>
            <a:r>
              <a:rPr lang="en-US" altLang="en-US" sz="1600" b="1" dirty="0">
                <a:solidFill>
                  <a:srgbClr val="FF0000"/>
                </a:solidFill>
              </a:rPr>
              <a:t>http://www.csom.org</a:t>
            </a:r>
          </a:p>
          <a:p>
            <a:pPr marL="273050" lvl="1" indent="-273050">
              <a:buClr>
                <a:srgbClr val="8CADAE"/>
              </a:buClr>
              <a:buSzPct val="95000"/>
            </a:pPr>
            <a:endParaRPr lang="en-US" altLang="en-US" sz="1600" b="1" dirty="0">
              <a:solidFill>
                <a:srgbClr val="800000"/>
              </a:solidFill>
            </a:endParaRPr>
          </a:p>
          <a:p>
            <a:pPr marL="273050" lvl="1" indent="-273050">
              <a:buClr>
                <a:srgbClr val="8CADAE"/>
              </a:buClr>
              <a:buSzPct val="95000"/>
            </a:pPr>
            <a:endParaRPr lang="en-US" altLang="en-US" b="1" dirty="0">
              <a:solidFill>
                <a:srgbClr val="800000"/>
              </a:solidFill>
            </a:endParaRPr>
          </a:p>
          <a:p>
            <a:pPr marL="273050" lvl="1" indent="-273050">
              <a:buClr>
                <a:srgbClr val="8CADAE"/>
              </a:buClr>
              <a:buSzPct val="95000"/>
            </a:pPr>
            <a:endParaRPr lang="en-US" altLang="en-US" b="1" dirty="0">
              <a:solidFill>
                <a:srgbClr val="800000"/>
              </a:solidFill>
            </a:endParaRPr>
          </a:p>
          <a:p>
            <a:endParaRPr lang="en-US" altLang="en-US" dirty="0"/>
          </a:p>
        </p:txBody>
      </p:sp>
    </p:spTree>
    <p:extLst>
      <p:ext uri="{BB962C8B-B14F-4D97-AF65-F5344CB8AC3E}">
        <p14:creationId xmlns:p14="http://schemas.microsoft.com/office/powerpoint/2010/main" val="127950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590800" y="609600"/>
            <a:ext cx="7848600" cy="838200"/>
          </a:xfrm>
        </p:spPr>
        <p:txBody>
          <a:bodyPr/>
          <a:lstStyle/>
          <a:p>
            <a:pPr eaLnBrk="1" hangingPunct="1"/>
            <a:r>
              <a:rPr lang="en-US" altLang="en-US" sz="3600" b="1" dirty="0"/>
              <a:t>COMMUNITY RESPONSIBILITY</a:t>
            </a:r>
          </a:p>
        </p:txBody>
      </p:sp>
      <p:sp>
        <p:nvSpPr>
          <p:cNvPr id="61443" name="Rectangle 3"/>
          <p:cNvSpPr>
            <a:spLocks noGrp="1" noChangeArrowheads="1"/>
          </p:cNvSpPr>
          <p:nvPr>
            <p:ph idx="1"/>
          </p:nvPr>
        </p:nvSpPr>
        <p:spPr>
          <a:xfrm>
            <a:off x="1905000" y="2057400"/>
            <a:ext cx="8382000" cy="4343400"/>
          </a:xfrm>
        </p:spPr>
        <p:txBody>
          <a:bodyPr/>
          <a:lstStyle/>
          <a:p>
            <a:pPr marL="609600" indent="-609600"/>
            <a:r>
              <a:rPr lang="en-US" altLang="en-US" sz="2400"/>
              <a:t>The community has a vested interest in helping offenders be successfully managed in the community. </a:t>
            </a:r>
          </a:p>
          <a:p>
            <a:pPr marL="609600" indent="-609600"/>
            <a:endParaRPr lang="en-US" altLang="en-US" sz="2400"/>
          </a:p>
          <a:p>
            <a:pPr marL="609600" indent="-609600"/>
            <a:r>
              <a:rPr lang="en-US" altLang="en-US" sz="2400"/>
              <a:t>Harassment is counter-productive to the goals of </a:t>
            </a:r>
          </a:p>
          <a:p>
            <a:pPr marL="609600" indent="-609600">
              <a:buNone/>
            </a:pPr>
            <a:r>
              <a:rPr lang="en-US" altLang="en-US" sz="2400"/>
              <a:t>  	community management &amp; may cause offenders to go underground</a:t>
            </a:r>
          </a:p>
          <a:p>
            <a:pPr marL="609600" indent="-609600">
              <a:buNone/>
            </a:pPr>
            <a:endParaRPr lang="en-US" altLang="en-US" sz="2400"/>
          </a:p>
          <a:p>
            <a:pPr marL="609600" indent="-609600"/>
            <a:r>
              <a:rPr lang="en-US" altLang="en-US" sz="2400"/>
              <a:t>Sex offenders have the same need for housing &amp; </a:t>
            </a:r>
          </a:p>
          <a:p>
            <a:pPr marL="609600" indent="-609600">
              <a:buNone/>
            </a:pPr>
            <a:r>
              <a:rPr lang="en-US" altLang="en-US" sz="2400"/>
              <a:t>       	employment as other citizens</a:t>
            </a:r>
          </a:p>
        </p:txBody>
      </p:sp>
    </p:spTree>
    <p:extLst>
      <p:ext uri="{BB962C8B-B14F-4D97-AF65-F5344CB8AC3E}">
        <p14:creationId xmlns:p14="http://schemas.microsoft.com/office/powerpoint/2010/main" val="1452436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z="3600" b="1"/>
              <a:t>COMMUNITY RESPONSIBILITY</a:t>
            </a:r>
          </a:p>
        </p:txBody>
      </p:sp>
      <p:sp>
        <p:nvSpPr>
          <p:cNvPr id="62467" name="Rectangle 3"/>
          <p:cNvSpPr>
            <a:spLocks noGrp="1" noChangeArrowheads="1"/>
          </p:cNvSpPr>
          <p:nvPr>
            <p:ph idx="1"/>
          </p:nvPr>
        </p:nvSpPr>
        <p:spPr/>
        <p:txBody>
          <a:bodyPr>
            <a:normAutofit fontScale="92500" lnSpcReduction="10000"/>
          </a:bodyPr>
          <a:lstStyle/>
          <a:p>
            <a:pPr eaLnBrk="1" hangingPunct="1"/>
            <a:endParaRPr lang="en-US" altLang="en-US" sz="2400" u="sng"/>
          </a:p>
          <a:p>
            <a:pPr eaLnBrk="1" hangingPunct="1"/>
            <a:r>
              <a:rPr lang="en-US" altLang="en-US" sz="2400" u="sng"/>
              <a:t>A stable offender equals increased community safety</a:t>
            </a:r>
            <a:endParaRPr lang="en-US" altLang="en-US" sz="2400"/>
          </a:p>
          <a:p>
            <a:pPr eaLnBrk="1" hangingPunct="1">
              <a:buFont typeface="Wingdings" pitchFamily="2" charset="2"/>
              <a:buNone/>
            </a:pPr>
            <a:r>
              <a:rPr lang="en-US" altLang="en-US" sz="2400"/>
              <a:t>   (Bumby &amp; Talbot CSOM 2000)</a:t>
            </a:r>
          </a:p>
          <a:p>
            <a:pPr eaLnBrk="1" hangingPunct="1">
              <a:buFont typeface="Wingdings 2" pitchFamily="18" charset="2"/>
              <a:buNone/>
            </a:pPr>
            <a:endParaRPr lang="en-US" altLang="en-US" sz="2400" u="sng"/>
          </a:p>
          <a:p>
            <a:pPr eaLnBrk="1" hangingPunct="1">
              <a:buFont typeface="Wingdings 2" pitchFamily="18" charset="2"/>
              <a:buNone/>
            </a:pPr>
            <a:r>
              <a:rPr lang="en-US" altLang="en-US" sz="2400"/>
              <a:t>	</a:t>
            </a:r>
          </a:p>
          <a:p>
            <a:pPr eaLnBrk="1" hangingPunct="1"/>
            <a:r>
              <a:rPr lang="en-US" altLang="en-US" sz="2400"/>
              <a:t>Any citizen who uses this information to harass, threaten, or intimidate will be subject to criminal prosecution.</a:t>
            </a:r>
          </a:p>
          <a:p>
            <a:pPr eaLnBrk="1" hangingPunct="1"/>
            <a:endParaRPr lang="en-US" altLang="en-US" sz="2400"/>
          </a:p>
        </p:txBody>
      </p:sp>
    </p:spTree>
    <p:extLst>
      <p:ext uri="{BB962C8B-B14F-4D97-AF65-F5344CB8AC3E}">
        <p14:creationId xmlns:p14="http://schemas.microsoft.com/office/powerpoint/2010/main" val="827107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514600" y="381000"/>
            <a:ext cx="7010400" cy="1600200"/>
          </a:xfrm>
        </p:spPr>
        <p:txBody>
          <a:bodyPr/>
          <a:lstStyle/>
          <a:p>
            <a:pPr eaLnBrk="1" hangingPunct="1"/>
            <a:r>
              <a:rPr lang="en-US" altLang="en-US" sz="3600" b="1" dirty="0"/>
              <a:t>COMMUNITY PROTECTION &amp; SAFETY ISSUES</a:t>
            </a:r>
          </a:p>
        </p:txBody>
      </p:sp>
      <p:sp>
        <p:nvSpPr>
          <p:cNvPr id="72707" name="Rectangle 3"/>
          <p:cNvSpPr>
            <a:spLocks noGrp="1" noChangeArrowheads="1"/>
          </p:cNvSpPr>
          <p:nvPr>
            <p:ph idx="1"/>
          </p:nvPr>
        </p:nvSpPr>
        <p:spPr>
          <a:xfrm>
            <a:off x="2895600" y="2438400"/>
            <a:ext cx="6324600" cy="3581400"/>
          </a:xfrm>
        </p:spPr>
        <p:txBody>
          <a:bodyPr/>
          <a:lstStyle/>
          <a:p>
            <a:pPr marL="609600" indent="-609600">
              <a:buNone/>
            </a:pPr>
            <a:r>
              <a:rPr lang="en-US" altLang="en-US">
                <a:solidFill>
                  <a:schemeClr val="hlink"/>
                </a:solidFill>
              </a:rPr>
              <a:t>	</a:t>
            </a:r>
            <a:r>
              <a:rPr lang="en-US" altLang="en-US" u="sng"/>
              <a:t>SVP’s Do Not Represent All Dangerous Sex Offenders,</a:t>
            </a:r>
            <a:r>
              <a:rPr lang="en-US" altLang="en-US">
                <a:solidFill>
                  <a:schemeClr val="hlink"/>
                </a:solidFill>
              </a:rPr>
              <a:t> </a:t>
            </a:r>
          </a:p>
          <a:p>
            <a:pPr marL="609600" indent="-609600">
              <a:buNone/>
            </a:pPr>
            <a:r>
              <a:rPr lang="en-US" altLang="en-US"/>
              <a:t>	&amp; the Community Notification process is not a complete deterrent to sexual assault.</a:t>
            </a:r>
          </a:p>
          <a:p>
            <a:pPr marL="609600" indent="-609600">
              <a:buNone/>
            </a:pPr>
            <a:endParaRPr lang="en-US" altLang="en-US">
              <a:latin typeface="Batang" pitchFamily="18" charset="-127"/>
            </a:endParaRPr>
          </a:p>
          <a:p>
            <a:pPr marL="609600" indent="-609600">
              <a:buNone/>
            </a:pPr>
            <a:endParaRPr lang="en-US" altLang="en-US" sz="2000">
              <a:latin typeface="Batang" pitchFamily="18" charset="-127"/>
            </a:endParaRPr>
          </a:p>
        </p:txBody>
      </p:sp>
    </p:spTree>
    <p:extLst>
      <p:ext uri="{BB962C8B-B14F-4D97-AF65-F5344CB8AC3E}">
        <p14:creationId xmlns:p14="http://schemas.microsoft.com/office/powerpoint/2010/main" val="1151473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a:defRPr/>
            </a:pPr>
            <a:r>
              <a:rPr lang="en-US" sz="3600" b="1" dirty="0"/>
              <a:t>COMMUNITY PROTECTION &amp; SAFETY ISSUES</a:t>
            </a:r>
            <a:r>
              <a:rPr lang="en-US" dirty="0">
                <a:solidFill>
                  <a:schemeClr val="tx1"/>
                </a:solidFill>
              </a:rPr>
              <a:t>  </a:t>
            </a:r>
          </a:p>
        </p:txBody>
      </p:sp>
      <p:sp>
        <p:nvSpPr>
          <p:cNvPr id="74755" name="Rectangle 3"/>
          <p:cNvSpPr>
            <a:spLocks noGrp="1" noChangeArrowheads="1"/>
          </p:cNvSpPr>
          <p:nvPr>
            <p:ph idx="1"/>
          </p:nvPr>
        </p:nvSpPr>
        <p:spPr/>
        <p:txBody>
          <a:bodyPr>
            <a:normAutofit fontScale="85000" lnSpcReduction="20000"/>
          </a:bodyPr>
          <a:lstStyle/>
          <a:p>
            <a:pPr eaLnBrk="1" hangingPunct="1">
              <a:lnSpc>
                <a:spcPct val="80000"/>
              </a:lnSpc>
              <a:buFont typeface="Wingdings" pitchFamily="2" charset="2"/>
              <a:buNone/>
            </a:pPr>
            <a:r>
              <a:rPr lang="en-US" altLang="en-US" sz="2000" b="1" u="sng"/>
              <a:t>What can I tell my children about the SVP?</a:t>
            </a:r>
          </a:p>
          <a:p>
            <a:pPr eaLnBrk="1" hangingPunct="1">
              <a:lnSpc>
                <a:spcPct val="80000"/>
              </a:lnSpc>
              <a:buFontTx/>
              <a:buNone/>
            </a:pPr>
            <a:r>
              <a:rPr lang="en-US" altLang="en-US" sz="1400"/>
              <a:t> </a:t>
            </a:r>
          </a:p>
          <a:p>
            <a:pPr eaLnBrk="1" hangingPunct="1">
              <a:lnSpc>
                <a:spcPct val="80000"/>
              </a:lnSpc>
            </a:pPr>
            <a:r>
              <a:rPr lang="en-US" altLang="en-US" sz="2000"/>
              <a:t>Avoid scary details.</a:t>
            </a:r>
          </a:p>
          <a:p>
            <a:pPr eaLnBrk="1" hangingPunct="1">
              <a:lnSpc>
                <a:spcPct val="80000"/>
              </a:lnSpc>
              <a:buFont typeface="Wingdings" pitchFamily="2" charset="2"/>
              <a:buNone/>
            </a:pPr>
            <a:endParaRPr lang="en-US" altLang="en-US" sz="2000"/>
          </a:p>
          <a:p>
            <a:pPr eaLnBrk="1" hangingPunct="1">
              <a:lnSpc>
                <a:spcPct val="80000"/>
              </a:lnSpc>
            </a:pPr>
            <a:r>
              <a:rPr lang="en-US" altLang="en-US" sz="2000"/>
              <a:t>Use language that is honest and age-appropriate.</a:t>
            </a:r>
          </a:p>
          <a:p>
            <a:pPr eaLnBrk="1" hangingPunct="1">
              <a:lnSpc>
                <a:spcPct val="80000"/>
              </a:lnSpc>
              <a:buFont typeface="Wingdings" pitchFamily="2" charset="2"/>
              <a:buNone/>
            </a:pPr>
            <a:r>
              <a:rPr lang="en-US" altLang="en-US" sz="2000"/>
              <a:t> </a:t>
            </a:r>
          </a:p>
          <a:p>
            <a:pPr eaLnBrk="1" hangingPunct="1">
              <a:lnSpc>
                <a:spcPct val="80000"/>
              </a:lnSpc>
            </a:pPr>
            <a:r>
              <a:rPr lang="en-US" altLang="en-US" sz="2000"/>
              <a:t>Teach your children not to visit offender’s home or yard, but also not to harass them.</a:t>
            </a:r>
          </a:p>
          <a:p>
            <a:pPr eaLnBrk="1" hangingPunct="1">
              <a:lnSpc>
                <a:spcPct val="80000"/>
              </a:lnSpc>
              <a:buFont typeface="Wingdings" pitchFamily="2" charset="2"/>
              <a:buNone/>
            </a:pPr>
            <a:r>
              <a:rPr lang="en-US" altLang="en-US" sz="2000"/>
              <a:t> </a:t>
            </a:r>
          </a:p>
          <a:p>
            <a:pPr eaLnBrk="1" hangingPunct="1">
              <a:lnSpc>
                <a:spcPct val="80000"/>
              </a:lnSpc>
            </a:pPr>
            <a:r>
              <a:rPr lang="en-US" altLang="en-US" sz="2000"/>
              <a:t>Teach your children to TELL a SAFE ADULT if anyone acts                                                                        inappropriately towards them (i.e.  creepy, too friendly, threatening, not respecting their boundaries, etc.)</a:t>
            </a:r>
          </a:p>
          <a:p>
            <a:pPr eaLnBrk="1" hangingPunct="1">
              <a:lnSpc>
                <a:spcPct val="80000"/>
              </a:lnSpc>
              <a:buFont typeface="Wingdings" pitchFamily="2" charset="2"/>
              <a:buNone/>
            </a:pPr>
            <a:r>
              <a:rPr lang="en-US" altLang="en-US" sz="2000"/>
              <a:t> </a:t>
            </a:r>
          </a:p>
        </p:txBody>
      </p:sp>
    </p:spTree>
    <p:extLst>
      <p:ext uri="{BB962C8B-B14F-4D97-AF65-F5344CB8AC3E}">
        <p14:creationId xmlns:p14="http://schemas.microsoft.com/office/powerpoint/2010/main" val="2457725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981200" y="704850"/>
            <a:ext cx="8229600" cy="666750"/>
          </a:xfrm>
        </p:spPr>
        <p:txBody>
          <a:bodyPr>
            <a:normAutofit fontScale="90000"/>
          </a:bodyPr>
          <a:lstStyle/>
          <a:p>
            <a:pPr eaLnBrk="1" hangingPunct="1"/>
            <a:r>
              <a:rPr lang="en-US" altLang="en-US" sz="3200" b="1"/>
              <a:t>COMMUNITY PROTECTION &amp; SAFETY ISSUES</a:t>
            </a:r>
          </a:p>
        </p:txBody>
      </p:sp>
      <p:sp>
        <p:nvSpPr>
          <p:cNvPr id="75779" name="Rectangle 3"/>
          <p:cNvSpPr>
            <a:spLocks noGrp="1" noChangeArrowheads="1"/>
          </p:cNvSpPr>
          <p:nvPr>
            <p:ph idx="1"/>
          </p:nvPr>
        </p:nvSpPr>
        <p:spPr>
          <a:xfrm>
            <a:off x="2590800" y="1905000"/>
            <a:ext cx="7772400" cy="4114800"/>
          </a:xfrm>
        </p:spPr>
        <p:txBody>
          <a:bodyPr/>
          <a:lstStyle/>
          <a:p>
            <a:pPr eaLnBrk="1" hangingPunct="1">
              <a:lnSpc>
                <a:spcPct val="80000"/>
              </a:lnSpc>
              <a:buFont typeface="Wingdings" pitchFamily="2" charset="2"/>
              <a:buNone/>
            </a:pPr>
            <a:r>
              <a:rPr lang="en-US" altLang="en-US" sz="1800" b="1" u="sng"/>
              <a:t>What can I teach my children:</a:t>
            </a:r>
          </a:p>
          <a:p>
            <a:pPr eaLnBrk="1" hangingPunct="1">
              <a:lnSpc>
                <a:spcPct val="80000"/>
              </a:lnSpc>
            </a:pPr>
            <a:endParaRPr lang="en-US" altLang="en-US" sz="1800" b="1" u="sng"/>
          </a:p>
          <a:p>
            <a:pPr eaLnBrk="1" hangingPunct="1">
              <a:lnSpc>
                <a:spcPct val="80000"/>
              </a:lnSpc>
            </a:pPr>
            <a:r>
              <a:rPr lang="en-US" altLang="en-US" sz="1800"/>
              <a:t>Pay attention to your child’s thoughts/feelings</a:t>
            </a:r>
          </a:p>
          <a:p>
            <a:pPr eaLnBrk="1" hangingPunct="1">
              <a:lnSpc>
                <a:spcPct val="80000"/>
              </a:lnSpc>
            </a:pPr>
            <a:r>
              <a:rPr lang="en-US" altLang="en-US" sz="1800"/>
              <a:t>Role play with your child:  Act out scenarios of various dangerous situations and teach them how to respond</a:t>
            </a:r>
          </a:p>
          <a:p>
            <a:pPr eaLnBrk="1" hangingPunct="1">
              <a:lnSpc>
                <a:spcPct val="80000"/>
              </a:lnSpc>
            </a:pPr>
            <a:r>
              <a:rPr lang="en-US" altLang="en-US" sz="1800"/>
              <a:t> Avoid high risk situations  	</a:t>
            </a:r>
          </a:p>
          <a:p>
            <a:pPr eaLnBrk="1" hangingPunct="1">
              <a:lnSpc>
                <a:spcPct val="80000"/>
              </a:lnSpc>
            </a:pPr>
            <a:r>
              <a:rPr lang="en-US" altLang="en-US" sz="1800"/>
              <a:t> Be observant of your surroundings</a:t>
            </a:r>
          </a:p>
          <a:p>
            <a:pPr eaLnBrk="1" hangingPunct="1">
              <a:lnSpc>
                <a:spcPct val="80000"/>
              </a:lnSpc>
            </a:pPr>
            <a:r>
              <a:rPr lang="en-US" altLang="en-US" sz="1800"/>
              <a:t> Be thoughtful and use good judgment when choosing friends/partners</a:t>
            </a:r>
          </a:p>
          <a:p>
            <a:pPr eaLnBrk="1" hangingPunct="1">
              <a:lnSpc>
                <a:spcPct val="80000"/>
              </a:lnSpc>
            </a:pPr>
            <a:r>
              <a:rPr lang="en-US" altLang="en-US" sz="1800"/>
              <a:t>Teach appropriate social behaviors</a:t>
            </a:r>
          </a:p>
          <a:p>
            <a:pPr eaLnBrk="1" hangingPunct="1">
              <a:lnSpc>
                <a:spcPct val="80000"/>
              </a:lnSpc>
            </a:pPr>
            <a:r>
              <a:rPr lang="en-US" altLang="en-US" sz="1800"/>
              <a:t>Teach correct names for body parts</a:t>
            </a:r>
          </a:p>
          <a:p>
            <a:pPr eaLnBrk="1" hangingPunct="1">
              <a:lnSpc>
                <a:spcPct val="80000"/>
              </a:lnSpc>
            </a:pPr>
            <a:r>
              <a:rPr lang="en-US" altLang="en-US" sz="1800"/>
              <a:t>Teach children that adults are NOT ALWAYS right</a:t>
            </a:r>
          </a:p>
          <a:p>
            <a:pPr eaLnBrk="1" hangingPunct="1">
              <a:lnSpc>
                <a:spcPct val="80000"/>
              </a:lnSpc>
            </a:pPr>
            <a:r>
              <a:rPr lang="en-US" altLang="en-US" sz="1800"/>
              <a:t>Teach the importance of honesty and the danger of keeping secrets</a:t>
            </a:r>
          </a:p>
          <a:p>
            <a:pPr eaLnBrk="1" hangingPunct="1">
              <a:lnSpc>
                <a:spcPct val="80000"/>
              </a:lnSpc>
            </a:pPr>
            <a:endParaRPr lang="en-US" altLang="en-US" sz="1200">
              <a:latin typeface="Batang" pitchFamily="18" charset="-127"/>
            </a:endParaRPr>
          </a:p>
        </p:txBody>
      </p:sp>
    </p:spTree>
    <p:extLst>
      <p:ext uri="{BB962C8B-B14F-4D97-AF65-F5344CB8AC3E}">
        <p14:creationId xmlns:p14="http://schemas.microsoft.com/office/powerpoint/2010/main" val="2552028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itle 1"/>
          <p:cNvSpPr>
            <a:spLocks noGrp="1"/>
          </p:cNvSpPr>
          <p:nvPr>
            <p:ph type="title"/>
          </p:nvPr>
        </p:nvSpPr>
        <p:spPr/>
        <p:txBody>
          <a:bodyPr/>
          <a:lstStyle/>
          <a:p>
            <a:r>
              <a:rPr lang="en-US" altLang="en-US"/>
              <a:t>SEX OFENDER LEGISLATIVE HISTORY</a:t>
            </a:r>
          </a:p>
        </p:txBody>
      </p:sp>
      <p:sp>
        <p:nvSpPr>
          <p:cNvPr id="31746" name="Rectangle 3"/>
          <p:cNvSpPr>
            <a:spLocks noGrp="1" noChangeArrowheads="1"/>
          </p:cNvSpPr>
          <p:nvPr>
            <p:ph idx="1"/>
          </p:nvPr>
        </p:nvSpPr>
        <p:spPr>
          <a:xfrm>
            <a:off x="2057400" y="2057400"/>
            <a:ext cx="7772400" cy="4114800"/>
          </a:xfrm>
        </p:spPr>
        <p:txBody>
          <a:bodyPr/>
          <a:lstStyle/>
          <a:p>
            <a:pPr eaLnBrk="1" hangingPunct="1"/>
            <a:endParaRPr lang="en-US" altLang="en-US"/>
          </a:p>
          <a:p>
            <a:pPr eaLnBrk="1" hangingPunct="1"/>
            <a:r>
              <a:rPr lang="en-US" altLang="en-US"/>
              <a:t>National Sex Offender Legislation</a:t>
            </a:r>
          </a:p>
          <a:p>
            <a:pPr lvl="1" eaLnBrk="1" hangingPunct="1"/>
            <a:endParaRPr lang="en-US" altLang="en-US"/>
          </a:p>
          <a:p>
            <a:pPr lvl="1" eaLnBrk="1" hangingPunct="1">
              <a:buClr>
                <a:schemeClr val="folHlink"/>
              </a:buClr>
              <a:buSzPct val="80000"/>
              <a:buFont typeface="Wingdings" pitchFamily="2" charset="2"/>
              <a:buChar char="§"/>
            </a:pPr>
            <a:r>
              <a:rPr lang="en-US" altLang="en-US"/>
              <a:t>   Jacob Wetterling Act 1994</a:t>
            </a:r>
          </a:p>
          <a:p>
            <a:pPr lvl="1" eaLnBrk="1" hangingPunct="1">
              <a:buClr>
                <a:schemeClr val="folHlink"/>
              </a:buClr>
              <a:buSzPct val="80000"/>
              <a:buFont typeface="Wingdings" pitchFamily="2" charset="2"/>
              <a:buChar char="§"/>
            </a:pPr>
            <a:r>
              <a:rPr lang="en-US" altLang="en-US"/>
              <a:t>   Megan’s Law 1996</a:t>
            </a:r>
          </a:p>
          <a:p>
            <a:pPr lvl="1" eaLnBrk="1" hangingPunct="1">
              <a:buClr>
                <a:schemeClr val="folHlink"/>
              </a:buClr>
              <a:buSzPct val="80000"/>
              <a:buFont typeface="Wingdings" pitchFamily="2" charset="2"/>
              <a:buChar char="§"/>
            </a:pPr>
            <a:r>
              <a:rPr lang="en-US" altLang="en-US"/>
              <a:t>   Pam Lychner Act 1996</a:t>
            </a:r>
          </a:p>
          <a:p>
            <a:pPr lvl="1" eaLnBrk="1" hangingPunct="1">
              <a:buClr>
                <a:schemeClr val="folHlink"/>
              </a:buClr>
              <a:buSzPct val="80000"/>
              <a:buFont typeface="Wingdings" pitchFamily="2" charset="2"/>
              <a:buChar char="§"/>
            </a:pPr>
            <a:r>
              <a:rPr lang="en-US" altLang="en-US"/>
              <a:t>   Campus Sex Crimes Prevention Act 2000</a:t>
            </a:r>
          </a:p>
          <a:p>
            <a:pPr lvl="1" eaLnBrk="1" hangingPunct="1">
              <a:buClr>
                <a:schemeClr val="folHlink"/>
              </a:buClr>
              <a:buSzPct val="80000"/>
              <a:buFont typeface="Wingdings" pitchFamily="2" charset="2"/>
              <a:buChar char="§"/>
            </a:pPr>
            <a:r>
              <a:rPr lang="en-US" altLang="en-US"/>
              <a:t>   Adam Walsh Act 2006</a:t>
            </a:r>
          </a:p>
          <a:p>
            <a:pPr lvl="1" eaLnBrk="1" hangingPunct="1">
              <a:buClr>
                <a:schemeClr val="folHlink"/>
              </a:buClr>
              <a:buSzPct val="80000"/>
              <a:buFont typeface="Wingdings" pitchFamily="2" charset="2"/>
              <a:buChar char="§"/>
            </a:pPr>
            <a:endParaRPr lang="en-US" altLang="en-US">
              <a:latin typeface="Batang" pitchFamily="18" charset="-127"/>
            </a:endParaRPr>
          </a:p>
        </p:txBody>
      </p:sp>
      <p:pic>
        <p:nvPicPr>
          <p:cNvPr id="31747" name="Picture 6" descr="PPP_IGOVE_CLP_JusticeScale_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590800"/>
            <a:ext cx="3200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5254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1_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405D3A67342742A0AAEB107583E5FD" ma:contentTypeVersion="1" ma:contentTypeDescription="Create a new document." ma:contentTypeScope="" ma:versionID="6b62a409679e0c1623137f3bdcc08fc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E5F330-839E-48FD-A302-5BB99C7C5650}">
  <ds:schemaRef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B8707B0-2229-46C3-9FDD-478CCE812BE0}">
  <ds:schemaRefs>
    <ds:schemaRef ds:uri="http://schemas.microsoft.com/sharepoint/v3/contenttype/forms"/>
  </ds:schemaRefs>
</ds:datastoreItem>
</file>

<file path=customXml/itemProps3.xml><?xml version="1.0" encoding="utf-8"?>
<ds:datastoreItem xmlns:ds="http://schemas.openxmlformats.org/officeDocument/2006/customXml" ds:itemID="{A243A911-2FF4-4ED4-A2C3-3803E88DB3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104</TotalTime>
  <Words>6414</Words>
  <Application>Microsoft Office PowerPoint</Application>
  <PresentationFormat>Widescreen</PresentationFormat>
  <Paragraphs>486</Paragraphs>
  <Slides>36</Slides>
  <Notes>35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MS PGothic</vt:lpstr>
      <vt:lpstr>Arial</vt:lpstr>
      <vt:lpstr>Batang</vt:lpstr>
      <vt:lpstr>Calibri</vt:lpstr>
      <vt:lpstr>Corbel</vt:lpstr>
      <vt:lpstr>Times New Roman</vt:lpstr>
      <vt:lpstr>Wingdings</vt:lpstr>
      <vt:lpstr>Wingdings 2</vt:lpstr>
      <vt:lpstr>Parallax</vt:lpstr>
      <vt:lpstr>1_Parallax</vt:lpstr>
      <vt:lpstr>COMMUNITY                                                                                                                                                                     NOTIFICATION and EDUCATION</vt:lpstr>
      <vt:lpstr>COMMUNITY NOTIFICATION</vt:lpstr>
      <vt:lpstr>PLEASE REMEMBER….</vt:lpstr>
      <vt:lpstr>COMMUNITY RESPONSIBILITY</vt:lpstr>
      <vt:lpstr>COMMUNITY RESPONSIBILITY</vt:lpstr>
      <vt:lpstr>COMMUNITY PROTECTION &amp; SAFETY ISSUES</vt:lpstr>
      <vt:lpstr>COMMUNITY PROTECTION &amp; SAFETY ISSUES  </vt:lpstr>
      <vt:lpstr>COMMUNITY PROTECTION &amp; SAFETY ISSUES</vt:lpstr>
      <vt:lpstr>SEX OFENDER LEGISLATIVE HISTORY</vt:lpstr>
      <vt:lpstr>COLORADO SEX OFFENDER LEGISLATION</vt:lpstr>
      <vt:lpstr>WHAT DOES SVP MEAN</vt:lpstr>
      <vt:lpstr>HOW SVP IS DETERMINED</vt:lpstr>
      <vt:lpstr>CRITERIA FOR ASSESSMENT</vt:lpstr>
      <vt:lpstr>CRITERIA FOR ASSESSMENT</vt:lpstr>
      <vt:lpstr>CRITERIA FOR ASSESSMENT</vt:lpstr>
      <vt:lpstr>CRITERIA FOR ASSESSMENT</vt:lpstr>
      <vt:lpstr>CRITERIA FOR ASSESSMENT</vt:lpstr>
      <vt:lpstr>ASSESSMENT****</vt:lpstr>
      <vt:lpstr>SVP &amp; CN</vt:lpstr>
      <vt:lpstr>OVERVIEW OF CN</vt:lpstr>
      <vt:lpstr>MYTH BUSTERS</vt:lpstr>
      <vt:lpstr>SEX OFFENDER CHARACTERISTICS</vt:lpstr>
      <vt:lpstr>MYTH BUSTERS</vt:lpstr>
      <vt:lpstr>STRANGER DANGER? </vt:lpstr>
      <vt:lpstr>PowerPoint Presentation</vt:lpstr>
      <vt:lpstr>ALCOHOL &amp; DRUGS</vt:lpstr>
      <vt:lpstr>SEXUAL ASSAULT</vt:lpstr>
      <vt:lpstr>INTERNET EXPLOITATION OF A CHILD</vt:lpstr>
      <vt:lpstr>POSTING, POSSESSION, OR EXCHANGE OF A PRIVATE IMAGE BY A JUVENILE: “SEXTING” </vt:lpstr>
      <vt:lpstr>COMMUNITY SUPERVISION</vt:lpstr>
      <vt:lpstr>COMMUNITY SUPERVISION APPROACH</vt:lpstr>
      <vt:lpstr>MYTH BUSTERS</vt:lpstr>
      <vt:lpstr> IMPACT ON VICTIMS OF  SEX OFFENSES</vt:lpstr>
      <vt:lpstr>IMPACT ON VICTIMS OF  SEX OFFENSES  </vt:lpstr>
      <vt:lpstr>REGISTRATION REQUIREMENT</vt:lpstr>
      <vt:lpstr>COMMUNITY PROTECTION &amp; SAFETY ISSUES RESOURCES</vt:lpstr>
    </vt:vector>
  </TitlesOfParts>
  <Company>CDPS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NOTIFICATION</dc:title>
  <dc:creator>Erin Austin</dc:creator>
  <cp:lastModifiedBy>Kimberly Twinem</cp:lastModifiedBy>
  <cp:revision>11</cp:revision>
  <dcterms:created xsi:type="dcterms:W3CDTF">2020-04-21T19:39:46Z</dcterms:created>
  <dcterms:modified xsi:type="dcterms:W3CDTF">2022-03-02T15:29:47Z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0x010100ED405D3A67342742A0AAEB107583E5FD</vt:lpwstr>
  </property>
</Properties>
</file>